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1" r:id="rId3"/>
    <p:sldId id="259" r:id="rId4"/>
    <p:sldId id="290" r:id="rId5"/>
    <p:sldId id="260" r:id="rId6"/>
    <p:sldId id="257" r:id="rId7"/>
    <p:sldId id="271" r:id="rId8"/>
    <p:sldId id="286" r:id="rId9"/>
    <p:sldId id="275" r:id="rId10"/>
    <p:sldId id="272" r:id="rId11"/>
    <p:sldId id="274" r:id="rId12"/>
    <p:sldId id="273" r:id="rId13"/>
    <p:sldId id="279" r:id="rId14"/>
    <p:sldId id="277" r:id="rId15"/>
    <p:sldId id="276" r:id="rId16"/>
    <p:sldId id="278" r:id="rId17"/>
    <p:sldId id="280" r:id="rId18"/>
    <p:sldId id="283" r:id="rId19"/>
    <p:sldId id="284" r:id="rId20"/>
    <p:sldId id="291" r:id="rId21"/>
    <p:sldId id="292" r:id="rId22"/>
    <p:sldId id="281" r:id="rId23"/>
    <p:sldId id="269"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8E91E-AFC3-4948-A039-6D6F45BBAE73}" v="24" dt="2022-09-07T09:35:49.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80" d="100"/>
          <a:sy n="80" d="100"/>
        </p:scale>
        <p:origin x="120" y="840"/>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18D8E91E-AFC3-4948-A039-6D6F45BBAE73}"/>
    <pc:docChg chg="undo custSel addSld modSld sldOrd">
      <pc:chgData name="Bertus Boer" userId="dd0b548e-2051-480b-b45a-733b835a31bc" providerId="ADAL" clId="{18D8E91E-AFC3-4948-A039-6D6F45BBAE73}" dt="2022-09-07T09:35:49.311" v="93"/>
      <pc:docMkLst>
        <pc:docMk/>
      </pc:docMkLst>
      <pc:sldChg chg="addSp delSp modSp add mod ord modAnim">
        <pc:chgData name="Bertus Boer" userId="dd0b548e-2051-480b-b45a-733b835a31bc" providerId="ADAL" clId="{18D8E91E-AFC3-4948-A039-6D6F45BBAE73}" dt="2022-09-07T09:35:49.311" v="93"/>
        <pc:sldMkLst>
          <pc:docMk/>
          <pc:sldMk cId="1845864142" sldId="291"/>
        </pc:sldMkLst>
        <pc:spChg chg="del mod">
          <ac:chgData name="Bertus Boer" userId="dd0b548e-2051-480b-b45a-733b835a31bc" providerId="ADAL" clId="{18D8E91E-AFC3-4948-A039-6D6F45BBAE73}" dt="2022-09-07T09:21:34.666" v="14"/>
          <ac:spMkLst>
            <pc:docMk/>
            <pc:sldMk cId="1845864142" sldId="291"/>
            <ac:spMk id="3" creationId="{B0B0BC54-557A-4BC8-BD87-D19055255DDA}"/>
          </ac:spMkLst>
        </pc:spChg>
        <pc:spChg chg="add mod">
          <ac:chgData name="Bertus Boer" userId="dd0b548e-2051-480b-b45a-733b835a31bc" providerId="ADAL" clId="{18D8E91E-AFC3-4948-A039-6D6F45BBAE73}" dt="2022-09-07T09:27:16.015" v="46" actId="1076"/>
          <ac:spMkLst>
            <pc:docMk/>
            <pc:sldMk cId="1845864142" sldId="291"/>
            <ac:spMk id="4" creationId="{2209466D-28C2-0336-F52D-AB152DA58EF1}"/>
          </ac:spMkLst>
        </pc:spChg>
        <pc:spChg chg="del mod">
          <ac:chgData name="Bertus Boer" userId="dd0b548e-2051-480b-b45a-733b835a31bc" providerId="ADAL" clId="{18D8E91E-AFC3-4948-A039-6D6F45BBAE73}" dt="2022-09-07T09:21:25.583" v="7" actId="478"/>
          <ac:spMkLst>
            <pc:docMk/>
            <pc:sldMk cId="1845864142" sldId="291"/>
            <ac:spMk id="6" creationId="{1D6AAA30-2FE2-4B97-978C-7FCC70046838}"/>
          </ac:spMkLst>
        </pc:spChg>
        <pc:spChg chg="add mod">
          <ac:chgData name="Bertus Boer" userId="dd0b548e-2051-480b-b45a-733b835a31bc" providerId="ADAL" clId="{18D8E91E-AFC3-4948-A039-6D6F45BBAE73}" dt="2022-09-07T09:35:20.369" v="86" actId="1076"/>
          <ac:spMkLst>
            <pc:docMk/>
            <pc:sldMk cId="1845864142" sldId="291"/>
            <ac:spMk id="8" creationId="{9EDF499E-7F86-F386-0732-2037BE01B22E}"/>
          </ac:spMkLst>
        </pc:spChg>
        <pc:spChg chg="del">
          <ac:chgData name="Bertus Boer" userId="dd0b548e-2051-480b-b45a-733b835a31bc" providerId="ADAL" clId="{18D8E91E-AFC3-4948-A039-6D6F45BBAE73}" dt="2022-09-07T09:21:26.551" v="8" actId="478"/>
          <ac:spMkLst>
            <pc:docMk/>
            <pc:sldMk cId="1845864142" sldId="291"/>
            <ac:spMk id="11" creationId="{78299C5D-4535-4D8D-81DB-F89E92D03FEC}"/>
          </ac:spMkLst>
        </pc:spChg>
        <pc:spChg chg="del mod">
          <ac:chgData name="Bertus Boer" userId="dd0b548e-2051-480b-b45a-733b835a31bc" providerId="ADAL" clId="{18D8E91E-AFC3-4948-A039-6D6F45BBAE73}" dt="2022-09-07T09:21:34.668" v="16"/>
          <ac:spMkLst>
            <pc:docMk/>
            <pc:sldMk cId="1845864142" sldId="291"/>
            <ac:spMk id="12" creationId="{A2162FF0-94F1-49D7-844A-BDDF763CB789}"/>
          </ac:spMkLst>
        </pc:spChg>
        <pc:spChg chg="add mod">
          <ac:chgData name="Bertus Boer" userId="dd0b548e-2051-480b-b45a-733b835a31bc" providerId="ADAL" clId="{18D8E91E-AFC3-4948-A039-6D6F45BBAE73}" dt="2022-09-07T09:35:38.626" v="91" actId="20577"/>
          <ac:spMkLst>
            <pc:docMk/>
            <pc:sldMk cId="1845864142" sldId="291"/>
            <ac:spMk id="14" creationId="{F65A07B8-7167-1296-5ADC-541E47CCDCD7}"/>
          </ac:spMkLst>
        </pc:spChg>
        <pc:picChg chg="del">
          <ac:chgData name="Bertus Boer" userId="dd0b548e-2051-480b-b45a-733b835a31bc" providerId="ADAL" clId="{18D8E91E-AFC3-4948-A039-6D6F45BBAE73}" dt="2022-09-07T09:21:22.074" v="3" actId="478"/>
          <ac:picMkLst>
            <pc:docMk/>
            <pc:sldMk cId="1845864142" sldId="291"/>
            <ac:picMk id="9" creationId="{B3DBF00C-9C6A-492C-A33F-79967F534CC3}"/>
          </ac:picMkLst>
        </pc:picChg>
        <pc:picChg chg="del">
          <ac:chgData name="Bertus Boer" userId="dd0b548e-2051-480b-b45a-733b835a31bc" providerId="ADAL" clId="{18D8E91E-AFC3-4948-A039-6D6F45BBAE73}" dt="2022-09-07T09:21:22.929" v="4" actId="478"/>
          <ac:picMkLst>
            <pc:docMk/>
            <pc:sldMk cId="1845864142" sldId="291"/>
            <ac:picMk id="10" creationId="{8265F435-6D4C-4B56-976F-9BDFFAE312E1}"/>
          </ac:picMkLst>
        </pc:picChg>
        <pc:picChg chg="add mod">
          <ac:chgData name="Bertus Boer" userId="dd0b548e-2051-480b-b45a-733b835a31bc" providerId="ADAL" clId="{18D8E91E-AFC3-4948-A039-6D6F45BBAE73}" dt="2022-09-07T09:27:24.527" v="48" actId="1076"/>
          <ac:picMkLst>
            <pc:docMk/>
            <pc:sldMk cId="1845864142" sldId="291"/>
            <ac:picMk id="1026" creationId="{197E447F-3A10-524C-B7C6-FE4B40F5C634}"/>
          </ac:picMkLst>
        </pc:picChg>
      </pc:sldChg>
      <pc:sldChg chg="addSp delSp modSp add mod">
        <pc:chgData name="Bertus Boer" userId="dd0b548e-2051-480b-b45a-733b835a31bc" providerId="ADAL" clId="{18D8E91E-AFC3-4948-A039-6D6F45BBAE73}" dt="2022-09-07T09:31:36.382" v="84" actId="1076"/>
        <pc:sldMkLst>
          <pc:docMk/>
          <pc:sldMk cId="2509391644" sldId="292"/>
        </pc:sldMkLst>
        <pc:spChg chg="add mod">
          <ac:chgData name="Bertus Boer" userId="dd0b548e-2051-480b-b45a-733b835a31bc" providerId="ADAL" clId="{18D8E91E-AFC3-4948-A039-6D6F45BBAE73}" dt="2022-09-07T09:29:42.141" v="63"/>
          <ac:spMkLst>
            <pc:docMk/>
            <pc:sldMk cId="2509391644" sldId="292"/>
            <ac:spMk id="3" creationId="{B456E34F-E0BF-8BE6-573C-4C1C52BCE74F}"/>
          </ac:spMkLst>
        </pc:spChg>
        <pc:spChg chg="del mod">
          <ac:chgData name="Bertus Boer" userId="dd0b548e-2051-480b-b45a-733b835a31bc" providerId="ADAL" clId="{18D8E91E-AFC3-4948-A039-6D6F45BBAE73}" dt="2022-09-07T09:28:29.531" v="56" actId="478"/>
          <ac:spMkLst>
            <pc:docMk/>
            <pc:sldMk cId="2509391644" sldId="292"/>
            <ac:spMk id="4" creationId="{2209466D-28C2-0336-F52D-AB152DA58EF1}"/>
          </ac:spMkLst>
        </pc:spChg>
        <pc:spChg chg="add mod">
          <ac:chgData name="Bertus Boer" userId="dd0b548e-2051-480b-b45a-733b835a31bc" providerId="ADAL" clId="{18D8E91E-AFC3-4948-A039-6D6F45BBAE73}" dt="2022-09-07T09:30:08.598" v="75" actId="20577"/>
          <ac:spMkLst>
            <pc:docMk/>
            <pc:sldMk cId="2509391644" sldId="292"/>
            <ac:spMk id="7" creationId="{EB98E893-9F39-3B41-B11E-4250CAEF7C9A}"/>
          </ac:spMkLst>
        </pc:spChg>
        <pc:spChg chg="del mod">
          <ac:chgData name="Bertus Boer" userId="dd0b548e-2051-480b-b45a-733b835a31bc" providerId="ADAL" clId="{18D8E91E-AFC3-4948-A039-6D6F45BBAE73}" dt="2022-09-07T09:28:27.236" v="53"/>
          <ac:spMkLst>
            <pc:docMk/>
            <pc:sldMk cId="2509391644" sldId="292"/>
            <ac:spMk id="8" creationId="{9EDF499E-7F86-F386-0732-2037BE01B22E}"/>
          </ac:spMkLst>
        </pc:spChg>
        <pc:spChg chg="add mod">
          <ac:chgData name="Bertus Boer" userId="dd0b548e-2051-480b-b45a-733b835a31bc" providerId="ADAL" clId="{18D8E91E-AFC3-4948-A039-6D6F45BBAE73}" dt="2022-09-07T09:30:53.557" v="77" actId="14100"/>
          <ac:spMkLst>
            <pc:docMk/>
            <pc:sldMk cId="2509391644" sldId="292"/>
            <ac:spMk id="9" creationId="{C4688F9C-6647-25FE-CAB6-2EAFDC476A8E}"/>
          </ac:spMkLst>
        </pc:spChg>
        <pc:spChg chg="del mod">
          <ac:chgData name="Bertus Boer" userId="dd0b548e-2051-480b-b45a-733b835a31bc" providerId="ADAL" clId="{18D8E91E-AFC3-4948-A039-6D6F45BBAE73}" dt="2022-09-07T09:28:31.841" v="59" actId="478"/>
          <ac:spMkLst>
            <pc:docMk/>
            <pc:sldMk cId="2509391644" sldId="292"/>
            <ac:spMk id="14" creationId="{F65A07B8-7167-1296-5ADC-541E47CCDCD7}"/>
          </ac:spMkLst>
        </pc:spChg>
        <pc:picChg chg="del">
          <ac:chgData name="Bertus Boer" userId="dd0b548e-2051-480b-b45a-733b835a31bc" providerId="ADAL" clId="{18D8E91E-AFC3-4948-A039-6D6F45BBAE73}" dt="2022-09-07T09:28:27.233" v="51" actId="478"/>
          <ac:picMkLst>
            <pc:docMk/>
            <pc:sldMk cId="2509391644" sldId="292"/>
            <ac:picMk id="1026" creationId="{197E447F-3A10-524C-B7C6-FE4B40F5C634}"/>
          </ac:picMkLst>
        </pc:picChg>
        <pc:picChg chg="add mod">
          <ac:chgData name="Bertus Boer" userId="dd0b548e-2051-480b-b45a-733b835a31bc" providerId="ADAL" clId="{18D8E91E-AFC3-4948-A039-6D6F45BBAE73}" dt="2022-09-07T09:31:10.751" v="80" actId="1076"/>
          <ac:picMkLst>
            <pc:docMk/>
            <pc:sldMk cId="2509391644" sldId="292"/>
            <ac:picMk id="2052" creationId="{39E8E184-6042-3612-5163-FDDDB6EFA106}"/>
          </ac:picMkLst>
        </pc:picChg>
        <pc:picChg chg="add mod">
          <ac:chgData name="Bertus Boer" userId="dd0b548e-2051-480b-b45a-733b835a31bc" providerId="ADAL" clId="{18D8E91E-AFC3-4948-A039-6D6F45BBAE73}" dt="2022-09-07T09:31:36.382" v="84" actId="1076"/>
          <ac:picMkLst>
            <pc:docMk/>
            <pc:sldMk cId="2509391644" sldId="292"/>
            <ac:picMk id="2054" creationId="{F879A995-655E-583D-E979-A6209DA350AB}"/>
          </ac:picMkLst>
        </pc:picChg>
      </pc:sldChg>
    </pc:docChg>
  </pc:docChgLst>
  <pc:docChgLst>
    <pc:chgData name="Bertus Boer" userId="dd0b548e-2051-480b-b45a-733b835a31bc" providerId="ADAL" clId="{01F1D8FC-2E68-450B-BC07-9596F432655C}"/>
    <pc:docChg chg="custSel addSld delSld modSld sldOrd">
      <pc:chgData name="Bertus Boer" userId="dd0b548e-2051-480b-b45a-733b835a31bc" providerId="ADAL" clId="{01F1D8FC-2E68-450B-BC07-9596F432655C}" dt="2021-09-08T19:14:30.322" v="13" actId="478"/>
      <pc:docMkLst>
        <pc:docMk/>
      </pc:docMkLst>
      <pc:sldChg chg="add modTransition">
        <pc:chgData name="Bertus Boer" userId="dd0b548e-2051-480b-b45a-733b835a31bc" providerId="ADAL" clId="{01F1D8FC-2E68-450B-BC07-9596F432655C}" dt="2021-09-08T19:12:21.122" v="7"/>
        <pc:sldMkLst>
          <pc:docMk/>
          <pc:sldMk cId="0" sldId="259"/>
        </pc:sldMkLst>
      </pc:sldChg>
      <pc:sldChg chg="ord">
        <pc:chgData name="Bertus Boer" userId="dd0b548e-2051-480b-b45a-733b835a31bc" providerId="ADAL" clId="{01F1D8FC-2E68-450B-BC07-9596F432655C}" dt="2021-09-08T19:13:08.736" v="10"/>
        <pc:sldMkLst>
          <pc:docMk/>
          <pc:sldMk cId="3062767593" sldId="260"/>
        </pc:sldMkLst>
      </pc:sldChg>
      <pc:sldChg chg="delSp modSp">
        <pc:chgData name="Bertus Boer" userId="dd0b548e-2051-480b-b45a-733b835a31bc" providerId="ADAL" clId="{01F1D8FC-2E68-450B-BC07-9596F432655C}" dt="2021-09-08T19:14:30.322" v="13" actId="478"/>
        <pc:sldMkLst>
          <pc:docMk/>
          <pc:sldMk cId="2916105943" sldId="275"/>
        </pc:sldMkLst>
        <pc:spChg chg="del mod">
          <ac:chgData name="Bertus Boer" userId="dd0b548e-2051-480b-b45a-733b835a31bc" providerId="ADAL" clId="{01F1D8FC-2E68-450B-BC07-9596F432655C}" dt="2021-09-08T19:14:30.322" v="13" actId="478"/>
          <ac:spMkLst>
            <pc:docMk/>
            <pc:sldMk cId="2916105943" sldId="275"/>
            <ac:spMk id="7" creationId="{8345F4E7-85D5-46CB-826F-FC459A48DB99}"/>
          </ac:spMkLst>
        </pc:spChg>
      </pc:sldChg>
      <pc:sldChg chg="delSp modSp del">
        <pc:chgData name="Bertus Boer" userId="dd0b548e-2051-480b-b45a-733b835a31bc" providerId="ADAL" clId="{01F1D8FC-2E68-450B-BC07-9596F432655C}" dt="2021-09-08T19:12:00.935" v="5" actId="2696"/>
        <pc:sldMkLst>
          <pc:docMk/>
          <pc:sldMk cId="1871555660" sldId="285"/>
        </pc:sldMkLst>
        <pc:spChg chg="del mod">
          <ac:chgData name="Bertus Boer" userId="dd0b548e-2051-480b-b45a-733b835a31bc" providerId="ADAL" clId="{01F1D8FC-2E68-450B-BC07-9596F432655C}" dt="2021-09-08T19:11:55.143" v="3" actId="478"/>
          <ac:spMkLst>
            <pc:docMk/>
            <pc:sldMk cId="1871555660" sldId="285"/>
            <ac:spMk id="3" creationId="{00000000-0000-0000-0000-000000000000}"/>
          </ac:spMkLst>
        </pc:spChg>
        <pc:picChg chg="del">
          <ac:chgData name="Bertus Boer" userId="dd0b548e-2051-480b-b45a-733b835a31bc" providerId="ADAL" clId="{01F1D8FC-2E68-450B-BC07-9596F432655C}" dt="2021-09-08T19:11:56.028" v="4" actId="478"/>
          <ac:picMkLst>
            <pc:docMk/>
            <pc:sldMk cId="1871555660" sldId="285"/>
            <ac:picMk id="2" creationId="{F4173069-7CF1-401E-A8D8-009F18572699}"/>
          </ac:picMkLst>
        </pc:picChg>
      </pc:sldChg>
      <pc:sldChg chg="add del">
        <pc:chgData name="Bertus Boer" userId="dd0b548e-2051-480b-b45a-733b835a31bc" providerId="ADAL" clId="{01F1D8FC-2E68-450B-BC07-9596F432655C}" dt="2021-09-08T19:12:31.485" v="9" actId="2696"/>
        <pc:sldMkLst>
          <pc:docMk/>
          <pc:sldMk cId="2987530287" sldId="287"/>
        </pc:sldMkLst>
      </pc:sldChg>
      <pc:sldChg chg="add modTransition">
        <pc:chgData name="Bertus Boer" userId="dd0b548e-2051-480b-b45a-733b835a31bc" providerId="ADAL" clId="{01F1D8FC-2E68-450B-BC07-9596F432655C}" dt="2021-09-08T19:12:29.535" v="8"/>
        <pc:sldMkLst>
          <pc:docMk/>
          <pc:sldMk cId="486386734"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7-9-2022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789EF-A959-4600-85AF-130D85BC5EC1}" type="datetimeFigureOut">
              <a:rPr lang="nl-NL" smtClean="0"/>
              <a:t>7-9-2022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6D530-F5A8-4194-858D-277C8C74B476}" type="slidenum">
              <a:rPr lang="nl-NL" smtClean="0"/>
              <a:t>‹nr.›</a:t>
            </a:fld>
            <a:endParaRPr lang="nl-NL"/>
          </a:p>
        </p:txBody>
      </p:sp>
    </p:spTree>
    <p:extLst>
      <p:ext uri="{BB962C8B-B14F-4D97-AF65-F5344CB8AC3E}">
        <p14:creationId xmlns:p14="http://schemas.microsoft.com/office/powerpoint/2010/main" val="30619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a:t>
            </a:fld>
            <a:endParaRPr lang="nl-NL"/>
          </a:p>
        </p:txBody>
      </p:sp>
    </p:spTree>
    <p:extLst>
      <p:ext uri="{BB962C8B-B14F-4D97-AF65-F5344CB8AC3E}">
        <p14:creationId xmlns:p14="http://schemas.microsoft.com/office/powerpoint/2010/main" val="213317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a:t>
            </a:fld>
            <a:endParaRPr lang="nl-NL"/>
          </a:p>
        </p:txBody>
      </p:sp>
    </p:spTree>
    <p:extLst>
      <p:ext uri="{BB962C8B-B14F-4D97-AF65-F5344CB8AC3E}">
        <p14:creationId xmlns:p14="http://schemas.microsoft.com/office/powerpoint/2010/main" val="1165567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C11go9DBWLQ"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tno.nl/nl/aandachtsgebieden/bouw-infra-maritiem/roadmaps/buildings-infrastructure/glastuinbouw-verduurzamen-met-datagedreven-bedrijfsvoering/casta-kassenbouw-rekenwonder-voor-ontwerp-van-kass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vag.nl/nl/over-avag/"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www.hortivation.nl/nl/" TargetMode="Externa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www.agriproject.nl/wp-content/uploads/2017/01/Presentatie-Koekoekspolder-voor-RVO-9-november-2016.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infomil.nl/onderwerpen/landbouw/activiteitenbesluit/agrarische-sector/glastuinbouw/" TargetMode="External"/><Relationship Id="rId1" Type="http://schemas.openxmlformats.org/officeDocument/2006/relationships/slideLayout" Target="../slideLayouts/slideLayout2.xml"/><Relationship Id="rId5" Type="http://schemas.openxmlformats.org/officeDocument/2006/relationships/hyperlink" Target="https://www.dlvge.eu/vergunningen/"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hyperlink" Target="https://nl.wikipedia.org/wiki/Waterwet" TargetMode="External"/><Relationship Id="rId2" Type="http://schemas.openxmlformats.org/officeDocument/2006/relationships/hyperlink" Target="https://nl.wikipedia.org/wiki/Wet_milieubeheer"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nl.wikipedia.org/wiki/Milieuvergunni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maken.wikiwijs.nl/?id=15&amp;arrangement=104171#!page-338724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maken.wikiwijs.nl/125992/Plantenkennis_"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echnokas.nl/smart-greenhouses/kassenbouw/venlokas-of-breedkapper/"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I-i7MvqFsHo"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3833201" y="541983"/>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sp>
        <p:nvSpPr>
          <p:cNvPr id="2" name="Tekstvak 1">
            <a:extLst>
              <a:ext uri="{FF2B5EF4-FFF2-40B4-BE49-F238E27FC236}">
                <a16:creationId xmlns:a16="http://schemas.microsoft.com/office/drawing/2014/main" id="{922F0FCA-B5A5-47A5-B9CA-D57E51236A5F}"/>
              </a:ext>
            </a:extLst>
          </p:cNvPr>
          <p:cNvSpPr txBox="1"/>
          <p:nvPr/>
        </p:nvSpPr>
        <p:spPr>
          <a:xfrm>
            <a:off x="5678904" y="6208295"/>
            <a:ext cx="5486402" cy="461665"/>
          </a:xfrm>
          <a:prstGeom prst="rect">
            <a:avLst/>
          </a:prstGeom>
          <a:noFill/>
        </p:spPr>
        <p:txBody>
          <a:bodyPr wrap="square" rtlCol="0">
            <a:spAutoFit/>
          </a:bodyPr>
          <a:lstStyle/>
          <a:p>
            <a:r>
              <a:rPr lang="nl-NL" sz="2400" dirty="0"/>
              <a:t>Inrichting naar wens van de teler </a:t>
            </a:r>
          </a:p>
        </p:txBody>
      </p:sp>
      <p:pic>
        <p:nvPicPr>
          <p:cNvPr id="4100" name="Picture 4" descr="Gerelateerde afbeelding">
            <a:extLst>
              <a:ext uri="{FF2B5EF4-FFF2-40B4-BE49-F238E27FC236}">
                <a16:creationId xmlns:a16="http://schemas.microsoft.com/office/drawing/2014/main" id="{AE673DB9-EBC9-4300-BA48-DAEB35D41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302" y="3429000"/>
            <a:ext cx="3504699" cy="263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Afbeeldingsresultaat voor inrichting professionele kas">
            <a:extLst>
              <a:ext uri="{FF2B5EF4-FFF2-40B4-BE49-F238E27FC236}">
                <a16:creationId xmlns:a16="http://schemas.microsoft.com/office/drawing/2014/main" id="{F7CE1AC6-AC61-4684-982E-3613E5FE8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496" y="1553498"/>
            <a:ext cx="3073357" cy="20489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104" name="Picture 8" descr="Gerelateerde afbeelding">
            <a:extLst>
              <a:ext uri="{FF2B5EF4-FFF2-40B4-BE49-F238E27FC236}">
                <a16:creationId xmlns:a16="http://schemas.microsoft.com/office/drawing/2014/main" id="{A57E767C-C303-4E3F-8C6F-09D44ACD4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75" y="3675198"/>
            <a:ext cx="4492144" cy="29947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6" name="Picture 10" descr="Gerelateerde afbeelding">
            <a:extLst>
              <a:ext uri="{FF2B5EF4-FFF2-40B4-BE49-F238E27FC236}">
                <a16:creationId xmlns:a16="http://schemas.microsoft.com/office/drawing/2014/main" id="{A24E1EFB-B6BF-4918-88BA-951AAACD4F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7384" y="393697"/>
            <a:ext cx="3799974" cy="28499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7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fade">
                                      <p:cBhvr>
                                        <p:cTn id="7" dur="1000"/>
                                        <p:tgtEl>
                                          <p:spTgt spid="4106"/>
                                        </p:tgtEl>
                                      </p:cBhvr>
                                    </p:animEffect>
                                    <p:anim calcmode="lin" valueType="num">
                                      <p:cBhvr>
                                        <p:cTn id="8" dur="1000" fill="hold"/>
                                        <p:tgtEl>
                                          <p:spTgt spid="4106"/>
                                        </p:tgtEl>
                                        <p:attrNameLst>
                                          <p:attrName>ppt_x</p:attrName>
                                        </p:attrNameLst>
                                      </p:cBhvr>
                                      <p:tavLst>
                                        <p:tav tm="0">
                                          <p:val>
                                            <p:strVal val="#ppt_x"/>
                                          </p:val>
                                        </p:tav>
                                        <p:tav tm="100000">
                                          <p:val>
                                            <p:strVal val="#ppt_x"/>
                                          </p:val>
                                        </p:tav>
                                      </p:tavLst>
                                    </p:anim>
                                    <p:anim calcmode="lin" valueType="num">
                                      <p:cBhvr>
                                        <p:cTn id="9" dur="1000" fill="hold"/>
                                        <p:tgtEl>
                                          <p:spTgt spid="410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fade">
                                      <p:cBhvr>
                                        <p:cTn id="12" dur="1000"/>
                                        <p:tgtEl>
                                          <p:spTgt spid="4104"/>
                                        </p:tgtEl>
                                      </p:cBhvr>
                                    </p:animEffect>
                                    <p:anim calcmode="lin" valueType="num">
                                      <p:cBhvr>
                                        <p:cTn id="13" dur="1000" fill="hold"/>
                                        <p:tgtEl>
                                          <p:spTgt spid="4104"/>
                                        </p:tgtEl>
                                        <p:attrNameLst>
                                          <p:attrName>ppt_x</p:attrName>
                                        </p:attrNameLst>
                                      </p:cBhvr>
                                      <p:tavLst>
                                        <p:tav tm="0">
                                          <p:val>
                                            <p:strVal val="#ppt_x"/>
                                          </p:val>
                                        </p:tav>
                                        <p:tav tm="100000">
                                          <p:val>
                                            <p:strVal val="#ppt_x"/>
                                          </p:val>
                                        </p:tav>
                                      </p:tavLst>
                                    </p:anim>
                                    <p:anim calcmode="lin" valueType="num">
                                      <p:cBhvr>
                                        <p:cTn id="14"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158054" y="649705"/>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sp>
        <p:nvSpPr>
          <p:cNvPr id="4" name="Rechthoek 3">
            <a:extLst>
              <a:ext uri="{FF2B5EF4-FFF2-40B4-BE49-F238E27FC236}">
                <a16:creationId xmlns:a16="http://schemas.microsoft.com/office/drawing/2014/main" id="{033FE076-17E4-4143-A70A-E7963B52124C}"/>
              </a:ext>
            </a:extLst>
          </p:cNvPr>
          <p:cNvSpPr/>
          <p:nvPr/>
        </p:nvSpPr>
        <p:spPr>
          <a:xfrm>
            <a:off x="1046748" y="3530639"/>
            <a:ext cx="8827168" cy="2677656"/>
          </a:xfrm>
          <a:prstGeom prst="rect">
            <a:avLst/>
          </a:prstGeom>
        </p:spPr>
        <p:txBody>
          <a:bodyPr wrap="square">
            <a:spAutoFit/>
          </a:bodyPr>
          <a:lstStyle/>
          <a:p>
            <a:r>
              <a:rPr lang="nl-NL" sz="2400" dirty="0">
                <a:solidFill>
                  <a:srgbClr val="666666"/>
                </a:solidFill>
                <a:latin typeface="LT500"/>
              </a:rPr>
              <a:t>NEN 3859.2012:</a:t>
            </a:r>
          </a:p>
          <a:p>
            <a:pPr marL="342900" indent="-342900">
              <a:buFont typeface="Wingdings" panose="05000000000000000000" pitchFamily="2" charset="2"/>
              <a:buChar char="Ø"/>
            </a:pPr>
            <a:endParaRPr lang="nl-NL" sz="2400" dirty="0">
              <a:solidFill>
                <a:srgbClr val="666666"/>
              </a:solidFill>
              <a:latin typeface="LT500"/>
            </a:endParaRPr>
          </a:p>
          <a:p>
            <a:pPr marL="342900" indent="-342900">
              <a:buFont typeface="Wingdings" panose="05000000000000000000" pitchFamily="2" charset="2"/>
              <a:buChar char="Ø"/>
            </a:pPr>
            <a:r>
              <a:rPr lang="nl-NL" sz="2000" dirty="0"/>
              <a:t>Tuinbouwkassen: Ontwerp en constructie - Tuinbouwkassen voor de commerciële productie van planten en gewassen.</a:t>
            </a:r>
          </a:p>
          <a:p>
            <a:pPr marL="342900" indent="-342900">
              <a:buFont typeface="Wingdings" panose="05000000000000000000" pitchFamily="2" charset="2"/>
              <a:buChar char="Ø"/>
            </a:pPr>
            <a:r>
              <a:rPr lang="nl-NL" sz="2000" dirty="0"/>
              <a:t>Deze norm geeft eisen voor de sterkte, stijfheid en stabiliteit en duurzaamheid voor de nieuwbouw van lichte industriefuncties zijnde tuinbouwkassen voor de commerciële productie van planten en gewassen, onafhankelijk van het materiaal, inclusief de fundering. </a:t>
            </a:r>
          </a:p>
        </p:txBody>
      </p:sp>
      <p:pic>
        <p:nvPicPr>
          <p:cNvPr id="7" name="Afbeelding 6">
            <a:extLst>
              <a:ext uri="{FF2B5EF4-FFF2-40B4-BE49-F238E27FC236}">
                <a16:creationId xmlns:a16="http://schemas.microsoft.com/office/drawing/2014/main" id="{91DD89F9-78D9-408C-BF7D-F3B03F973172}"/>
              </a:ext>
            </a:extLst>
          </p:cNvPr>
          <p:cNvPicPr>
            <a:picLocks noChangeAspect="1"/>
          </p:cNvPicPr>
          <p:nvPr/>
        </p:nvPicPr>
        <p:blipFill>
          <a:blip r:embed="rId2"/>
          <a:stretch>
            <a:fillRect/>
          </a:stretch>
        </p:blipFill>
        <p:spPr>
          <a:xfrm>
            <a:off x="3973178" y="1322482"/>
            <a:ext cx="6772275" cy="16668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5231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1999057" y="1808747"/>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sp>
        <p:nvSpPr>
          <p:cNvPr id="2" name="Tekstvak 1">
            <a:extLst>
              <a:ext uri="{FF2B5EF4-FFF2-40B4-BE49-F238E27FC236}">
                <a16:creationId xmlns:a16="http://schemas.microsoft.com/office/drawing/2014/main" id="{9B235241-70F3-44D6-8E98-341D75206B25}"/>
              </a:ext>
            </a:extLst>
          </p:cNvPr>
          <p:cNvSpPr txBox="1"/>
          <p:nvPr/>
        </p:nvSpPr>
        <p:spPr>
          <a:xfrm>
            <a:off x="4072785" y="6155704"/>
            <a:ext cx="1829347" cy="461665"/>
          </a:xfrm>
          <a:prstGeom prst="rect">
            <a:avLst/>
          </a:prstGeom>
          <a:noFill/>
        </p:spPr>
        <p:txBody>
          <a:bodyPr wrap="none" rtlCol="0">
            <a:spAutoFit/>
          </a:bodyPr>
          <a:lstStyle/>
          <a:p>
            <a:r>
              <a:rPr lang="nl-NL" sz="2400" dirty="0"/>
              <a:t>Foliekassen</a:t>
            </a:r>
          </a:p>
        </p:txBody>
      </p:sp>
      <p:pic>
        <p:nvPicPr>
          <p:cNvPr id="8194" name="Picture 2" descr="Afbeeldingsresultaat voor foliekassen">
            <a:extLst>
              <a:ext uri="{FF2B5EF4-FFF2-40B4-BE49-F238E27FC236}">
                <a16:creationId xmlns:a16="http://schemas.microsoft.com/office/drawing/2014/main" id="{B5724CD7-5FA9-4F58-B81C-029DC6BC0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35" y="2941709"/>
            <a:ext cx="4052887" cy="303575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 name="Onlinemedia 2" title="Rovero Systems B.V. Roll-Air Kas / Greenhouse / Gewächshaus / Serre">
            <a:hlinkClick r:id="" action="ppaction://media"/>
            <a:extLst>
              <a:ext uri="{FF2B5EF4-FFF2-40B4-BE49-F238E27FC236}">
                <a16:creationId xmlns:a16="http://schemas.microsoft.com/office/drawing/2014/main" id="{E1FAF181-9E85-4B43-A0EF-EC203340EF71}"/>
              </a:ext>
            </a:extLst>
          </p:cNvPr>
          <p:cNvPicPr>
            <a:picLocks noRot="1" noChangeAspect="1"/>
          </p:cNvPicPr>
          <p:nvPr>
            <a:videoFile r:link="rId1"/>
          </p:nvPr>
        </p:nvPicPr>
        <p:blipFill>
          <a:blip r:embed="rId4"/>
          <a:stretch>
            <a:fillRect/>
          </a:stretch>
        </p:blipFill>
        <p:spPr>
          <a:xfrm>
            <a:off x="6289869" y="3916292"/>
            <a:ext cx="4572000" cy="2571750"/>
          </a:xfrm>
          <a:prstGeom prst="rect">
            <a:avLst/>
          </a:prstGeom>
        </p:spPr>
      </p:pic>
      <p:pic>
        <p:nvPicPr>
          <p:cNvPr id="4" name="Afbeelding 3">
            <a:extLst>
              <a:ext uri="{FF2B5EF4-FFF2-40B4-BE49-F238E27FC236}">
                <a16:creationId xmlns:a16="http://schemas.microsoft.com/office/drawing/2014/main" id="{91867BB1-3C05-4654-9CEA-00E62D25CC49}"/>
              </a:ext>
            </a:extLst>
          </p:cNvPr>
          <p:cNvPicPr>
            <a:picLocks noChangeAspect="1"/>
          </p:cNvPicPr>
          <p:nvPr/>
        </p:nvPicPr>
        <p:blipFill>
          <a:blip r:embed="rId5"/>
          <a:stretch>
            <a:fillRect/>
          </a:stretch>
        </p:blipFill>
        <p:spPr>
          <a:xfrm>
            <a:off x="7023294" y="503309"/>
            <a:ext cx="3105150" cy="2438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685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158054" y="649705"/>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pic>
        <p:nvPicPr>
          <p:cNvPr id="2" name="Afbeelding 1">
            <a:extLst>
              <a:ext uri="{FF2B5EF4-FFF2-40B4-BE49-F238E27FC236}">
                <a16:creationId xmlns:a16="http://schemas.microsoft.com/office/drawing/2014/main" id="{868D2A8B-4D49-4BBA-9F29-A74F557825B6}"/>
              </a:ext>
            </a:extLst>
          </p:cNvPr>
          <p:cNvPicPr>
            <a:picLocks noChangeAspect="1"/>
          </p:cNvPicPr>
          <p:nvPr/>
        </p:nvPicPr>
        <p:blipFill>
          <a:blip r:embed="rId2"/>
          <a:stretch>
            <a:fillRect/>
          </a:stretch>
        </p:blipFill>
        <p:spPr>
          <a:xfrm>
            <a:off x="534404" y="2159175"/>
            <a:ext cx="4586400" cy="1462330"/>
          </a:xfrm>
          <a:prstGeom prst="rect">
            <a:avLst/>
          </a:prstGeom>
          <a:ln>
            <a:noFill/>
          </a:ln>
          <a:effectLst>
            <a:softEdge rad="112500"/>
          </a:effectLst>
        </p:spPr>
      </p:pic>
      <p:sp>
        <p:nvSpPr>
          <p:cNvPr id="3" name="Rechthoek 2">
            <a:extLst>
              <a:ext uri="{FF2B5EF4-FFF2-40B4-BE49-F238E27FC236}">
                <a16:creationId xmlns:a16="http://schemas.microsoft.com/office/drawing/2014/main" id="{62C1A8E6-CDE0-4332-A41E-9137E61A2302}"/>
              </a:ext>
            </a:extLst>
          </p:cNvPr>
          <p:cNvSpPr/>
          <p:nvPr/>
        </p:nvSpPr>
        <p:spPr>
          <a:xfrm>
            <a:off x="5309936" y="2159175"/>
            <a:ext cx="6096000" cy="923330"/>
          </a:xfrm>
          <a:prstGeom prst="rect">
            <a:avLst/>
          </a:prstGeom>
        </p:spPr>
        <p:txBody>
          <a:bodyPr>
            <a:spAutoFit/>
          </a:bodyPr>
          <a:lstStyle/>
          <a:p>
            <a:r>
              <a:rPr lang="nl-NL" dirty="0">
                <a:solidFill>
                  <a:srgbClr val="666666"/>
                </a:solidFill>
                <a:latin typeface="Open Sans"/>
              </a:rPr>
              <a:t>Een nieuwe kas moet voldoen aan hoge kwaliteitseisen. Het </a:t>
            </a:r>
            <a:r>
              <a:rPr lang="nl-NL" dirty="0" err="1">
                <a:solidFill>
                  <a:srgbClr val="666666"/>
                </a:solidFill>
                <a:latin typeface="Open Sans"/>
              </a:rPr>
              <a:t>HortiQ</a:t>
            </a:r>
            <a:r>
              <a:rPr lang="nl-NL" dirty="0">
                <a:solidFill>
                  <a:srgbClr val="666666"/>
                </a:solidFill>
                <a:latin typeface="Open Sans"/>
              </a:rPr>
              <a:t> certificaat is het bewijs dat de kas aan die eisen voldoet.</a:t>
            </a:r>
            <a:endParaRPr lang="nl-NL" dirty="0"/>
          </a:p>
        </p:txBody>
      </p:sp>
      <p:pic>
        <p:nvPicPr>
          <p:cNvPr id="11266" name="Picture 2" descr="Afbeeldingsresultaat voor casta kassenbouw">
            <a:extLst>
              <a:ext uri="{FF2B5EF4-FFF2-40B4-BE49-F238E27FC236}">
                <a16:creationId xmlns:a16="http://schemas.microsoft.com/office/drawing/2014/main" id="{592FBEC6-4EB2-4DE4-9C33-5E79215DB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661" y="3615335"/>
            <a:ext cx="4230549" cy="2983832"/>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93B89198-3097-4052-81FF-34CF03FC9A87}"/>
              </a:ext>
            </a:extLst>
          </p:cNvPr>
          <p:cNvSpPr/>
          <p:nvPr/>
        </p:nvSpPr>
        <p:spPr>
          <a:xfrm>
            <a:off x="146661" y="4612459"/>
            <a:ext cx="6096000" cy="1200329"/>
          </a:xfrm>
          <a:prstGeom prst="rect">
            <a:avLst/>
          </a:prstGeom>
        </p:spPr>
        <p:txBody>
          <a:bodyPr>
            <a:spAutoFit/>
          </a:bodyPr>
          <a:lstStyle/>
          <a:p>
            <a:r>
              <a:rPr lang="nl-NL" dirty="0">
                <a:solidFill>
                  <a:srgbClr val="888888"/>
                </a:solidFill>
                <a:latin typeface="arial" panose="020B0604020202020204" pitchFamily="34" charset="0"/>
              </a:rPr>
              <a:t>De sector van de Nederlandse kassenbouw werkte vanaf het begin mee aan de ontwikkeling van CASTA/Kassenbouw. Daarvoor is de stichting </a:t>
            </a:r>
            <a:r>
              <a:rPr lang="nl-NL" dirty="0" err="1">
                <a:solidFill>
                  <a:srgbClr val="888888"/>
                </a:solidFill>
                <a:latin typeface="arial" panose="020B0604020202020204" pitchFamily="34" charset="0"/>
              </a:rPr>
              <a:t>Hortivation</a:t>
            </a:r>
            <a:r>
              <a:rPr lang="nl-NL" dirty="0">
                <a:solidFill>
                  <a:srgbClr val="888888"/>
                </a:solidFill>
                <a:latin typeface="arial" panose="020B0604020202020204" pitchFamily="34" charset="0"/>
              </a:rPr>
              <a:t> opgericht.</a:t>
            </a:r>
            <a:endParaRPr lang="nl-NL" dirty="0"/>
          </a:p>
        </p:txBody>
      </p:sp>
      <p:sp>
        <p:nvSpPr>
          <p:cNvPr id="7" name="Rechthoek 6">
            <a:extLst>
              <a:ext uri="{FF2B5EF4-FFF2-40B4-BE49-F238E27FC236}">
                <a16:creationId xmlns:a16="http://schemas.microsoft.com/office/drawing/2014/main" id="{3590473C-D950-47B8-95BB-753A90E43B22}"/>
              </a:ext>
            </a:extLst>
          </p:cNvPr>
          <p:cNvSpPr/>
          <p:nvPr/>
        </p:nvSpPr>
        <p:spPr>
          <a:xfrm>
            <a:off x="146661" y="6011930"/>
            <a:ext cx="6096000" cy="577081"/>
          </a:xfrm>
          <a:prstGeom prst="rect">
            <a:avLst/>
          </a:prstGeom>
        </p:spPr>
        <p:txBody>
          <a:bodyPr>
            <a:spAutoFit/>
          </a:bodyPr>
          <a:lstStyle/>
          <a:p>
            <a:r>
              <a:rPr lang="nl-NL" sz="1050" dirty="0">
                <a:hlinkClick r:id="rId4"/>
              </a:rPr>
              <a:t>https://www.tno.nl/nl/aandachtsgebieden/bouw-infra-maritiem/roadmaps/buildings-infrastructure/glastuinbouw-verduurzamen-met-datagedreven-bedrijfsvoering/casta-kassenbouw-rekenwonder-voor-ontwerp-van-kassen/</a:t>
            </a:r>
            <a:endParaRPr lang="nl-NL" sz="1050" dirty="0"/>
          </a:p>
        </p:txBody>
      </p:sp>
    </p:spTree>
    <p:extLst>
      <p:ext uri="{BB962C8B-B14F-4D97-AF65-F5344CB8AC3E}">
        <p14:creationId xmlns:p14="http://schemas.microsoft.com/office/powerpoint/2010/main" val="386919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158054" y="649705"/>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pic>
        <p:nvPicPr>
          <p:cNvPr id="2" name="Afbeelding 1">
            <a:extLst>
              <a:ext uri="{FF2B5EF4-FFF2-40B4-BE49-F238E27FC236}">
                <a16:creationId xmlns:a16="http://schemas.microsoft.com/office/drawing/2014/main" id="{8AC9056D-D74C-4FB2-8FFA-F1AE3A1C0A17}"/>
              </a:ext>
            </a:extLst>
          </p:cNvPr>
          <p:cNvPicPr>
            <a:picLocks noChangeAspect="1"/>
          </p:cNvPicPr>
          <p:nvPr/>
        </p:nvPicPr>
        <p:blipFill>
          <a:blip r:embed="rId2"/>
          <a:stretch>
            <a:fillRect/>
          </a:stretch>
        </p:blipFill>
        <p:spPr>
          <a:xfrm>
            <a:off x="389330" y="2113554"/>
            <a:ext cx="1848543" cy="1658624"/>
          </a:xfrm>
          <a:prstGeom prst="rect">
            <a:avLst/>
          </a:prstGeom>
          <a:ln>
            <a:noFill/>
          </a:ln>
          <a:effectLst>
            <a:outerShdw blurRad="292100" dist="139700" dir="2700000" algn="tl" rotWithShape="0">
              <a:srgbClr val="333333">
                <a:alpha val="65000"/>
              </a:srgbClr>
            </a:outerShdw>
          </a:effectLst>
        </p:spPr>
      </p:pic>
      <p:sp>
        <p:nvSpPr>
          <p:cNvPr id="3" name="Rechthoek 2">
            <a:extLst>
              <a:ext uri="{FF2B5EF4-FFF2-40B4-BE49-F238E27FC236}">
                <a16:creationId xmlns:a16="http://schemas.microsoft.com/office/drawing/2014/main" id="{6FD469F7-E6E7-4870-9B9B-542A458BB4EA}"/>
              </a:ext>
            </a:extLst>
          </p:cNvPr>
          <p:cNvSpPr/>
          <p:nvPr/>
        </p:nvSpPr>
        <p:spPr>
          <a:xfrm>
            <a:off x="389330" y="4035698"/>
            <a:ext cx="3570273" cy="369332"/>
          </a:xfrm>
          <a:prstGeom prst="rect">
            <a:avLst/>
          </a:prstGeom>
        </p:spPr>
        <p:txBody>
          <a:bodyPr wrap="none">
            <a:spAutoFit/>
          </a:bodyPr>
          <a:lstStyle/>
          <a:p>
            <a:r>
              <a:rPr lang="nl-NL" dirty="0">
                <a:hlinkClick r:id="rId3"/>
              </a:rPr>
              <a:t>https://www.avag.nl/nl/over-avag/</a:t>
            </a:r>
            <a:endParaRPr lang="nl-NL" dirty="0"/>
          </a:p>
        </p:txBody>
      </p:sp>
      <p:sp>
        <p:nvSpPr>
          <p:cNvPr id="4" name="Rechthoek 3">
            <a:extLst>
              <a:ext uri="{FF2B5EF4-FFF2-40B4-BE49-F238E27FC236}">
                <a16:creationId xmlns:a16="http://schemas.microsoft.com/office/drawing/2014/main" id="{CB76BA53-4B04-4F9B-837E-F76188C586F1}"/>
              </a:ext>
            </a:extLst>
          </p:cNvPr>
          <p:cNvSpPr/>
          <p:nvPr/>
        </p:nvSpPr>
        <p:spPr>
          <a:xfrm>
            <a:off x="3180347" y="2065703"/>
            <a:ext cx="6096000" cy="1754326"/>
          </a:xfrm>
          <a:prstGeom prst="rect">
            <a:avLst/>
          </a:prstGeom>
        </p:spPr>
        <p:txBody>
          <a:bodyPr>
            <a:spAutoFit/>
          </a:bodyPr>
          <a:lstStyle/>
          <a:p>
            <a:r>
              <a:rPr lang="nl-NL" dirty="0">
                <a:solidFill>
                  <a:srgbClr val="000000"/>
                </a:solidFill>
                <a:latin typeface="proxima-nova-alt"/>
              </a:rPr>
              <a:t>AVAG: is een organisatie waar Nederlandse bedrijven samenwerken op het gebied van integrated growing systems, componenten en bijbehorende service. </a:t>
            </a:r>
          </a:p>
          <a:p>
            <a:r>
              <a:rPr lang="nl-NL" dirty="0">
                <a:solidFill>
                  <a:srgbClr val="000000"/>
                </a:solidFill>
                <a:latin typeface="proxima-nova-alt"/>
              </a:rPr>
              <a:t>Zij behartigen de gezamenlijke belangen van onze leden en ondersteunen hen op de gebieden kwaliteit, innovatie en internationalisering.</a:t>
            </a:r>
            <a:endParaRPr lang="nl-NL" dirty="0"/>
          </a:p>
        </p:txBody>
      </p:sp>
      <p:pic>
        <p:nvPicPr>
          <p:cNvPr id="7" name="Afbeelding 6">
            <a:extLst>
              <a:ext uri="{FF2B5EF4-FFF2-40B4-BE49-F238E27FC236}">
                <a16:creationId xmlns:a16="http://schemas.microsoft.com/office/drawing/2014/main" id="{6D8BB8F4-69B4-4F36-9228-4727E12FDB93}"/>
              </a:ext>
            </a:extLst>
          </p:cNvPr>
          <p:cNvPicPr>
            <a:picLocks noChangeAspect="1"/>
          </p:cNvPicPr>
          <p:nvPr/>
        </p:nvPicPr>
        <p:blipFill>
          <a:blip r:embed="rId4"/>
          <a:stretch>
            <a:fillRect/>
          </a:stretch>
        </p:blipFill>
        <p:spPr>
          <a:xfrm>
            <a:off x="237742" y="4832684"/>
            <a:ext cx="2809875" cy="1219200"/>
          </a:xfrm>
          <a:prstGeom prst="rect">
            <a:avLst/>
          </a:prstGeom>
          <a:ln>
            <a:noFill/>
          </a:ln>
          <a:effectLst>
            <a:softEdge rad="112500"/>
          </a:effectLst>
        </p:spPr>
      </p:pic>
      <p:sp>
        <p:nvSpPr>
          <p:cNvPr id="8" name="Rechthoek 7">
            <a:extLst>
              <a:ext uri="{FF2B5EF4-FFF2-40B4-BE49-F238E27FC236}">
                <a16:creationId xmlns:a16="http://schemas.microsoft.com/office/drawing/2014/main" id="{99818E2C-9175-4BF1-AB4F-3A180EAED44E}"/>
              </a:ext>
            </a:extLst>
          </p:cNvPr>
          <p:cNvSpPr/>
          <p:nvPr/>
        </p:nvSpPr>
        <p:spPr>
          <a:xfrm>
            <a:off x="3180347" y="4565121"/>
            <a:ext cx="6096000" cy="1754326"/>
          </a:xfrm>
          <a:prstGeom prst="rect">
            <a:avLst/>
          </a:prstGeom>
        </p:spPr>
        <p:txBody>
          <a:bodyPr>
            <a:spAutoFit/>
          </a:bodyPr>
          <a:lstStyle/>
          <a:p>
            <a:r>
              <a:rPr lang="nl-NL" dirty="0">
                <a:solidFill>
                  <a:srgbClr val="333333"/>
                </a:solidFill>
                <a:latin typeface="proxima-nova-alt"/>
              </a:rPr>
              <a:t>De stichting </a:t>
            </a:r>
            <a:r>
              <a:rPr lang="nl-NL" dirty="0" err="1">
                <a:solidFill>
                  <a:srgbClr val="333333"/>
                </a:solidFill>
                <a:latin typeface="proxima-nova-alt"/>
              </a:rPr>
              <a:t>Hortivation</a:t>
            </a:r>
            <a:r>
              <a:rPr lang="nl-NL" dirty="0">
                <a:solidFill>
                  <a:srgbClr val="333333"/>
                </a:solidFill>
                <a:latin typeface="proxima-nova-alt"/>
              </a:rPr>
              <a:t> richt zich op technische innovaties en kennismanagement in de glastuinbouw. De aangesloten bedrijven opereren internationaal en zijn actief in de ontwikkeling van wereldwijde levering voor (hoogwaardige) kassystemen voor het telen van groente, fruit, bloemen en planten. </a:t>
            </a:r>
          </a:p>
        </p:txBody>
      </p:sp>
      <p:sp>
        <p:nvSpPr>
          <p:cNvPr id="9" name="Rechthoek 8">
            <a:extLst>
              <a:ext uri="{FF2B5EF4-FFF2-40B4-BE49-F238E27FC236}">
                <a16:creationId xmlns:a16="http://schemas.microsoft.com/office/drawing/2014/main" id="{490A0DF6-452D-4104-9356-5A11CD1885CB}"/>
              </a:ext>
            </a:extLst>
          </p:cNvPr>
          <p:cNvSpPr/>
          <p:nvPr/>
        </p:nvSpPr>
        <p:spPr>
          <a:xfrm>
            <a:off x="389330" y="6294872"/>
            <a:ext cx="3044488" cy="369332"/>
          </a:xfrm>
          <a:prstGeom prst="rect">
            <a:avLst/>
          </a:prstGeom>
        </p:spPr>
        <p:txBody>
          <a:bodyPr wrap="none">
            <a:spAutoFit/>
          </a:bodyPr>
          <a:lstStyle/>
          <a:p>
            <a:r>
              <a:rPr lang="nl-NL" dirty="0">
                <a:hlinkClick r:id="rId5"/>
              </a:rPr>
              <a:t>https://www.hortivation.nl/nl/</a:t>
            </a:r>
            <a:endParaRPr lang="nl-NL" dirty="0"/>
          </a:p>
        </p:txBody>
      </p:sp>
    </p:spTree>
    <p:extLst>
      <p:ext uri="{BB962C8B-B14F-4D97-AF65-F5344CB8AC3E}">
        <p14:creationId xmlns:p14="http://schemas.microsoft.com/office/powerpoint/2010/main" val="748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158054" y="649705"/>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pic>
        <p:nvPicPr>
          <p:cNvPr id="2" name="Afbeelding 1">
            <a:extLst>
              <a:ext uri="{FF2B5EF4-FFF2-40B4-BE49-F238E27FC236}">
                <a16:creationId xmlns:a16="http://schemas.microsoft.com/office/drawing/2014/main" id="{5912EF0A-4836-4428-875E-2E63C8D054D2}"/>
              </a:ext>
            </a:extLst>
          </p:cNvPr>
          <p:cNvPicPr>
            <a:picLocks noChangeAspect="1"/>
          </p:cNvPicPr>
          <p:nvPr/>
        </p:nvPicPr>
        <p:blipFill>
          <a:blip r:embed="rId2"/>
          <a:stretch>
            <a:fillRect/>
          </a:stretch>
        </p:blipFill>
        <p:spPr>
          <a:xfrm>
            <a:off x="3368842" y="1605713"/>
            <a:ext cx="7016165" cy="4792051"/>
          </a:xfrm>
          <a:prstGeom prst="rect">
            <a:avLst/>
          </a:prstGeom>
        </p:spPr>
      </p:pic>
      <p:sp>
        <p:nvSpPr>
          <p:cNvPr id="3" name="Tekstvak 2">
            <a:extLst>
              <a:ext uri="{FF2B5EF4-FFF2-40B4-BE49-F238E27FC236}">
                <a16:creationId xmlns:a16="http://schemas.microsoft.com/office/drawing/2014/main" id="{E790BBFD-AEEA-4C0F-AD86-BAD1B06CE4A2}"/>
              </a:ext>
            </a:extLst>
          </p:cNvPr>
          <p:cNvSpPr txBox="1"/>
          <p:nvPr/>
        </p:nvSpPr>
        <p:spPr>
          <a:xfrm>
            <a:off x="340512" y="5792796"/>
            <a:ext cx="3028330" cy="830997"/>
          </a:xfrm>
          <a:prstGeom prst="rect">
            <a:avLst/>
          </a:prstGeom>
          <a:noFill/>
        </p:spPr>
        <p:txBody>
          <a:bodyPr wrap="square" rtlCol="0">
            <a:spAutoFit/>
          </a:bodyPr>
          <a:lstStyle/>
          <a:p>
            <a:r>
              <a:rPr lang="nl-NL" sz="2400" dirty="0"/>
              <a:t>Broeigas emissie uitstoot in Nederland</a:t>
            </a:r>
          </a:p>
        </p:txBody>
      </p:sp>
    </p:spTree>
    <p:extLst>
      <p:ext uri="{BB962C8B-B14F-4D97-AF65-F5344CB8AC3E}">
        <p14:creationId xmlns:p14="http://schemas.microsoft.com/office/powerpoint/2010/main" val="408982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158054" y="649705"/>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pic>
        <p:nvPicPr>
          <p:cNvPr id="12290" name="Picture 2" descr="Afbeeldingsresultaat voor hoogweg aardwarmte luttelgeest">
            <a:extLst>
              <a:ext uri="{FF2B5EF4-FFF2-40B4-BE49-F238E27FC236}">
                <a16:creationId xmlns:a16="http://schemas.microsoft.com/office/drawing/2014/main" id="{64C4BB12-69A1-4AA0-BE6E-1F2A25B03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582" y="1618735"/>
            <a:ext cx="4558102" cy="30343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Rechthoek 1">
            <a:extLst>
              <a:ext uri="{FF2B5EF4-FFF2-40B4-BE49-F238E27FC236}">
                <a16:creationId xmlns:a16="http://schemas.microsoft.com/office/drawing/2014/main" id="{EC2E71E8-E0C6-4ECB-A67B-D9C19433D964}"/>
              </a:ext>
            </a:extLst>
          </p:cNvPr>
          <p:cNvSpPr/>
          <p:nvPr/>
        </p:nvSpPr>
        <p:spPr>
          <a:xfrm rot="653310">
            <a:off x="6929570" y="4716064"/>
            <a:ext cx="2533129" cy="369332"/>
          </a:xfrm>
          <a:prstGeom prst="rect">
            <a:avLst/>
          </a:prstGeom>
        </p:spPr>
        <p:txBody>
          <a:bodyPr wrap="none">
            <a:spAutoFit/>
          </a:bodyPr>
          <a:lstStyle/>
          <a:p>
            <a:pPr fontAlgn="base"/>
            <a:r>
              <a:rPr lang="nl-NL" b="1" dirty="0" err="1">
                <a:solidFill>
                  <a:srgbClr val="312783"/>
                </a:solidFill>
                <a:latin typeface="Raleway"/>
              </a:rPr>
              <a:t>Hoogweg</a:t>
            </a:r>
            <a:r>
              <a:rPr lang="nl-NL" b="1" dirty="0">
                <a:solidFill>
                  <a:srgbClr val="312783"/>
                </a:solidFill>
                <a:latin typeface="Raleway"/>
              </a:rPr>
              <a:t> Aardwarmte</a:t>
            </a:r>
            <a:endParaRPr lang="nl-NL" b="1" i="0" u="none" strike="noStrike" dirty="0">
              <a:solidFill>
                <a:srgbClr val="312783"/>
              </a:solidFill>
              <a:effectLst/>
              <a:latin typeface="Raleway"/>
            </a:endParaRPr>
          </a:p>
        </p:txBody>
      </p:sp>
      <p:pic>
        <p:nvPicPr>
          <p:cNvPr id="3" name="Afbeelding 2">
            <a:extLst>
              <a:ext uri="{FF2B5EF4-FFF2-40B4-BE49-F238E27FC236}">
                <a16:creationId xmlns:a16="http://schemas.microsoft.com/office/drawing/2014/main" id="{744A702D-3643-4C8F-9345-89118AA252F6}"/>
              </a:ext>
            </a:extLst>
          </p:cNvPr>
          <p:cNvPicPr>
            <a:picLocks noChangeAspect="1"/>
          </p:cNvPicPr>
          <p:nvPr/>
        </p:nvPicPr>
        <p:blipFill>
          <a:blip r:embed="rId3"/>
          <a:stretch>
            <a:fillRect/>
          </a:stretch>
        </p:blipFill>
        <p:spPr>
          <a:xfrm>
            <a:off x="528101" y="2026508"/>
            <a:ext cx="5018527" cy="4305300"/>
          </a:xfrm>
          <a:prstGeom prst="rect">
            <a:avLst/>
          </a:prstGeom>
        </p:spPr>
      </p:pic>
      <p:sp>
        <p:nvSpPr>
          <p:cNvPr id="4" name="Rechthoek 3">
            <a:extLst>
              <a:ext uri="{FF2B5EF4-FFF2-40B4-BE49-F238E27FC236}">
                <a16:creationId xmlns:a16="http://schemas.microsoft.com/office/drawing/2014/main" id="{775CEB3A-A131-4B9F-87E8-424E609F9FAF}"/>
              </a:ext>
            </a:extLst>
          </p:cNvPr>
          <p:cNvSpPr/>
          <p:nvPr/>
        </p:nvSpPr>
        <p:spPr>
          <a:xfrm>
            <a:off x="428366" y="6262061"/>
            <a:ext cx="8493211" cy="523220"/>
          </a:xfrm>
          <a:prstGeom prst="rect">
            <a:avLst/>
          </a:prstGeom>
        </p:spPr>
        <p:txBody>
          <a:bodyPr wrap="square">
            <a:spAutoFit/>
          </a:bodyPr>
          <a:lstStyle/>
          <a:p>
            <a:r>
              <a:rPr lang="nl-NL" sz="1400" dirty="0">
                <a:hlinkClick r:id="rId4"/>
              </a:rPr>
              <a:t>http://www.agriproject.nl/wp-content/uploads/2017/01/Presentatie-Koekoekspolder-voor-RVO-9-november-2016.pdf</a:t>
            </a:r>
            <a:endParaRPr lang="nl-NL" sz="1400" dirty="0"/>
          </a:p>
        </p:txBody>
      </p:sp>
      <p:sp>
        <p:nvSpPr>
          <p:cNvPr id="7" name="Tekstvak 6">
            <a:extLst>
              <a:ext uri="{FF2B5EF4-FFF2-40B4-BE49-F238E27FC236}">
                <a16:creationId xmlns:a16="http://schemas.microsoft.com/office/drawing/2014/main" id="{97797784-21FF-413E-92FE-315618560D91}"/>
              </a:ext>
            </a:extLst>
          </p:cNvPr>
          <p:cNvSpPr txBox="1"/>
          <p:nvPr/>
        </p:nvSpPr>
        <p:spPr>
          <a:xfrm>
            <a:off x="9653461" y="5677286"/>
            <a:ext cx="2538539" cy="584775"/>
          </a:xfrm>
          <a:prstGeom prst="rect">
            <a:avLst/>
          </a:prstGeom>
          <a:noFill/>
        </p:spPr>
        <p:txBody>
          <a:bodyPr wrap="square" rtlCol="0">
            <a:spAutoFit/>
          </a:bodyPr>
          <a:lstStyle/>
          <a:p>
            <a:r>
              <a:rPr lang="nl-NL" sz="3200" dirty="0"/>
              <a:t>Aardwarmte</a:t>
            </a:r>
          </a:p>
        </p:txBody>
      </p:sp>
    </p:spTree>
    <p:extLst>
      <p:ext uri="{BB962C8B-B14F-4D97-AF65-F5344CB8AC3E}">
        <p14:creationId xmlns:p14="http://schemas.microsoft.com/office/powerpoint/2010/main" val="117213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1224406" y="1682046"/>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sp>
        <p:nvSpPr>
          <p:cNvPr id="2" name="Tekstvak 1">
            <a:extLst>
              <a:ext uri="{FF2B5EF4-FFF2-40B4-BE49-F238E27FC236}">
                <a16:creationId xmlns:a16="http://schemas.microsoft.com/office/drawing/2014/main" id="{E8D49BFC-7C3B-46D8-8805-5A77CFEEBDA7}"/>
              </a:ext>
            </a:extLst>
          </p:cNvPr>
          <p:cNvSpPr txBox="1"/>
          <p:nvPr/>
        </p:nvSpPr>
        <p:spPr>
          <a:xfrm>
            <a:off x="11032708" y="6067167"/>
            <a:ext cx="1159292" cy="646331"/>
          </a:xfrm>
          <a:prstGeom prst="rect">
            <a:avLst/>
          </a:prstGeom>
          <a:noFill/>
        </p:spPr>
        <p:txBody>
          <a:bodyPr wrap="none" rtlCol="0">
            <a:spAutoFit/>
          </a:bodyPr>
          <a:lstStyle/>
          <a:p>
            <a:r>
              <a:rPr lang="nl-NL" sz="3600" dirty="0"/>
              <a:t>Licht</a:t>
            </a:r>
          </a:p>
        </p:txBody>
      </p:sp>
      <p:sp>
        <p:nvSpPr>
          <p:cNvPr id="4" name="Rechthoek 3">
            <a:extLst>
              <a:ext uri="{FF2B5EF4-FFF2-40B4-BE49-F238E27FC236}">
                <a16:creationId xmlns:a16="http://schemas.microsoft.com/office/drawing/2014/main" id="{7E410158-F914-4F3A-AC21-906071F11626}"/>
              </a:ext>
            </a:extLst>
          </p:cNvPr>
          <p:cNvSpPr/>
          <p:nvPr/>
        </p:nvSpPr>
        <p:spPr>
          <a:xfrm>
            <a:off x="502411" y="3136612"/>
            <a:ext cx="3460243" cy="584775"/>
          </a:xfrm>
          <a:prstGeom prst="rect">
            <a:avLst/>
          </a:prstGeom>
        </p:spPr>
        <p:txBody>
          <a:bodyPr wrap="none">
            <a:spAutoFit/>
          </a:bodyPr>
          <a:lstStyle/>
          <a:p>
            <a:pPr algn="ctr"/>
            <a:r>
              <a:rPr lang="nl-NL" sz="3200" b="1" dirty="0">
                <a:latin typeface="FFMaxWebLight"/>
              </a:rPr>
              <a:t>Wat is diffuus glas?</a:t>
            </a:r>
            <a:endParaRPr lang="nl-NL" sz="3200" b="1" i="0" dirty="0">
              <a:effectLst/>
              <a:latin typeface="FFMaxWebLight"/>
            </a:endParaRPr>
          </a:p>
        </p:txBody>
      </p:sp>
      <p:sp>
        <p:nvSpPr>
          <p:cNvPr id="7" name="Rechthoek 6">
            <a:extLst>
              <a:ext uri="{FF2B5EF4-FFF2-40B4-BE49-F238E27FC236}">
                <a16:creationId xmlns:a16="http://schemas.microsoft.com/office/drawing/2014/main" id="{7ECDD9C1-973F-42C4-883C-0D4A04E5D6D1}"/>
              </a:ext>
            </a:extLst>
          </p:cNvPr>
          <p:cNvSpPr/>
          <p:nvPr/>
        </p:nvSpPr>
        <p:spPr>
          <a:xfrm>
            <a:off x="317060" y="3922731"/>
            <a:ext cx="8227624" cy="3139321"/>
          </a:xfrm>
          <a:prstGeom prst="rect">
            <a:avLst/>
          </a:prstGeom>
        </p:spPr>
        <p:txBody>
          <a:bodyPr wrap="square">
            <a:spAutoFit/>
          </a:bodyPr>
          <a:lstStyle/>
          <a:p>
            <a:pPr marL="285750" indent="-285750">
              <a:buFont typeface="Wingdings" panose="05000000000000000000" pitchFamily="2" charset="2"/>
              <a:buChar char="Ø"/>
            </a:pPr>
            <a:r>
              <a:rPr lang="nl-NL" dirty="0">
                <a:latin typeface="unit-rounded"/>
              </a:rPr>
              <a:t>Diffuus licht is verstrooid licht dat gelijkmatig verdeeld wordt en vanuit alle richtingen alle kanten op valt, zodat er geen harde schaduwen te zien zijn. </a:t>
            </a:r>
          </a:p>
          <a:p>
            <a:pPr marL="285750" indent="-285750">
              <a:buFont typeface="Wingdings" panose="05000000000000000000" pitchFamily="2" charset="2"/>
              <a:buChar char="Ø"/>
            </a:pPr>
            <a:r>
              <a:rPr lang="nl-NL" dirty="0">
                <a:latin typeface="unit-rounded"/>
              </a:rPr>
              <a:t>Dit is positief voor het gewas. Vooral hoog opgaande gewassen met grote bladeren profiteren van diffuus licht, omdat de verticale lichtverdeling sterk verbeterd wordt. Op die manier ontvangen de bladeren onderin het gewas meer licht dan bij direct licht. </a:t>
            </a:r>
          </a:p>
          <a:p>
            <a:pPr marL="285750" indent="-285750">
              <a:buFont typeface="Wingdings" panose="05000000000000000000" pitchFamily="2" charset="2"/>
              <a:buChar char="Ø"/>
            </a:pPr>
            <a:r>
              <a:rPr lang="nl-NL" dirty="0">
                <a:latin typeface="unit-rounded"/>
              </a:rPr>
              <a:t>Wanneer de onderste bladeren meer licht ontvangen, leidt dit tot meer fotosynthese en groei van het gewas.</a:t>
            </a:r>
          </a:p>
          <a:p>
            <a:pPr marL="285750" indent="-285750">
              <a:buFont typeface="Wingdings" panose="05000000000000000000" pitchFamily="2" charset="2"/>
              <a:buChar char="Ø"/>
            </a:pPr>
            <a:r>
              <a:rPr lang="nl-NL" dirty="0">
                <a:latin typeface="unit-rounded"/>
              </a:rPr>
              <a:t> Ook kunnen veel gewassen diffuus licht beter en efficiënter benutten dan direct licht.</a:t>
            </a:r>
            <a:br>
              <a:rPr lang="nl-NL" dirty="0"/>
            </a:br>
            <a:endParaRPr lang="nl-NL" dirty="0"/>
          </a:p>
        </p:txBody>
      </p:sp>
      <p:pic>
        <p:nvPicPr>
          <p:cNvPr id="8" name="Afbeelding 7">
            <a:extLst>
              <a:ext uri="{FF2B5EF4-FFF2-40B4-BE49-F238E27FC236}">
                <a16:creationId xmlns:a16="http://schemas.microsoft.com/office/drawing/2014/main" id="{247FDACE-3B66-46D6-861A-56C65E980905}"/>
              </a:ext>
            </a:extLst>
          </p:cNvPr>
          <p:cNvPicPr>
            <a:picLocks noChangeAspect="1"/>
          </p:cNvPicPr>
          <p:nvPr/>
        </p:nvPicPr>
        <p:blipFill>
          <a:blip r:embed="rId2"/>
          <a:stretch>
            <a:fillRect/>
          </a:stretch>
        </p:blipFill>
        <p:spPr>
          <a:xfrm>
            <a:off x="5750004" y="77298"/>
            <a:ext cx="4647217" cy="3924102"/>
          </a:xfrm>
          <a:prstGeom prst="rect">
            <a:avLst/>
          </a:prstGeom>
          <a:ln>
            <a:noFill/>
          </a:ln>
          <a:effectLst>
            <a:softEdge rad="112500"/>
          </a:effectLst>
        </p:spPr>
      </p:pic>
    </p:spTree>
    <p:extLst>
      <p:ext uri="{BB962C8B-B14F-4D97-AF65-F5344CB8AC3E}">
        <p14:creationId xmlns:p14="http://schemas.microsoft.com/office/powerpoint/2010/main" val="400903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536017" y="541983"/>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sp>
        <p:nvSpPr>
          <p:cNvPr id="3" name="Rechthoek 2">
            <a:extLst>
              <a:ext uri="{FF2B5EF4-FFF2-40B4-BE49-F238E27FC236}">
                <a16:creationId xmlns:a16="http://schemas.microsoft.com/office/drawing/2014/main" id="{B0B0BC54-557A-4BC8-BD87-D19055255DDA}"/>
              </a:ext>
            </a:extLst>
          </p:cNvPr>
          <p:cNvSpPr/>
          <p:nvPr/>
        </p:nvSpPr>
        <p:spPr>
          <a:xfrm>
            <a:off x="453891" y="5339289"/>
            <a:ext cx="6096000" cy="523220"/>
          </a:xfrm>
          <a:prstGeom prst="rect">
            <a:avLst/>
          </a:prstGeom>
        </p:spPr>
        <p:txBody>
          <a:bodyPr>
            <a:spAutoFit/>
          </a:bodyPr>
          <a:lstStyle/>
          <a:p>
            <a:r>
              <a:rPr lang="nl-NL" sz="1400" dirty="0">
                <a:hlinkClick r:id="rId2"/>
              </a:rPr>
              <a:t>https://www.infomil.nl/onderwerpen/landbouw/activiteitenbesluit/agrarische-sector/glastuinbouw/</a:t>
            </a:r>
            <a:endParaRPr lang="nl-NL" sz="1400" dirty="0"/>
          </a:p>
        </p:txBody>
      </p:sp>
      <p:pic>
        <p:nvPicPr>
          <p:cNvPr id="9" name="Afbeelding 8">
            <a:extLst>
              <a:ext uri="{FF2B5EF4-FFF2-40B4-BE49-F238E27FC236}">
                <a16:creationId xmlns:a16="http://schemas.microsoft.com/office/drawing/2014/main" id="{B3DBF00C-9C6A-492C-A33F-79967F534CC3}"/>
              </a:ext>
            </a:extLst>
          </p:cNvPr>
          <p:cNvPicPr>
            <a:picLocks noChangeAspect="1"/>
          </p:cNvPicPr>
          <p:nvPr/>
        </p:nvPicPr>
        <p:blipFill>
          <a:blip r:embed="rId3"/>
          <a:stretch>
            <a:fillRect/>
          </a:stretch>
        </p:blipFill>
        <p:spPr>
          <a:xfrm>
            <a:off x="829684" y="3856740"/>
            <a:ext cx="4016976" cy="1232481"/>
          </a:xfrm>
          <a:prstGeom prst="rect">
            <a:avLst/>
          </a:prstGeom>
          <a:ln>
            <a:noFill/>
          </a:ln>
          <a:effectLst>
            <a:softEdge rad="112500"/>
          </a:effectLst>
        </p:spPr>
      </p:pic>
      <p:pic>
        <p:nvPicPr>
          <p:cNvPr id="10" name="Afbeelding 9">
            <a:extLst>
              <a:ext uri="{FF2B5EF4-FFF2-40B4-BE49-F238E27FC236}">
                <a16:creationId xmlns:a16="http://schemas.microsoft.com/office/drawing/2014/main" id="{8265F435-6D4C-4B56-976F-9BDFFAE312E1}"/>
              </a:ext>
            </a:extLst>
          </p:cNvPr>
          <p:cNvPicPr>
            <a:picLocks noChangeAspect="1"/>
          </p:cNvPicPr>
          <p:nvPr/>
        </p:nvPicPr>
        <p:blipFill>
          <a:blip r:embed="rId4"/>
          <a:stretch>
            <a:fillRect/>
          </a:stretch>
        </p:blipFill>
        <p:spPr>
          <a:xfrm>
            <a:off x="5921230" y="2788652"/>
            <a:ext cx="3744611" cy="1443106"/>
          </a:xfrm>
          <a:prstGeom prst="rect">
            <a:avLst/>
          </a:prstGeom>
          <a:ln>
            <a:noFill/>
          </a:ln>
          <a:effectLst>
            <a:softEdge rad="112500"/>
          </a:effectLst>
        </p:spPr>
      </p:pic>
      <p:sp>
        <p:nvSpPr>
          <p:cNvPr id="11" name="Rechthoek 10">
            <a:extLst>
              <a:ext uri="{FF2B5EF4-FFF2-40B4-BE49-F238E27FC236}">
                <a16:creationId xmlns:a16="http://schemas.microsoft.com/office/drawing/2014/main" id="{78299C5D-4535-4D8D-81DB-F89E92D03FEC}"/>
              </a:ext>
            </a:extLst>
          </p:cNvPr>
          <p:cNvSpPr/>
          <p:nvPr/>
        </p:nvSpPr>
        <p:spPr>
          <a:xfrm>
            <a:off x="6549891" y="4299416"/>
            <a:ext cx="3010504" cy="307777"/>
          </a:xfrm>
          <a:prstGeom prst="rect">
            <a:avLst/>
          </a:prstGeom>
        </p:spPr>
        <p:txBody>
          <a:bodyPr wrap="none">
            <a:spAutoFit/>
          </a:bodyPr>
          <a:lstStyle/>
          <a:p>
            <a:r>
              <a:rPr lang="nl-NL" sz="1400" dirty="0">
                <a:hlinkClick r:id="rId5"/>
              </a:rPr>
              <a:t>https://www.dlvge.eu/vergunningen/</a:t>
            </a:r>
            <a:endParaRPr lang="nl-NL" sz="1400" dirty="0"/>
          </a:p>
        </p:txBody>
      </p:sp>
      <p:sp>
        <p:nvSpPr>
          <p:cNvPr id="12" name="Tekstvak 11">
            <a:extLst>
              <a:ext uri="{FF2B5EF4-FFF2-40B4-BE49-F238E27FC236}">
                <a16:creationId xmlns:a16="http://schemas.microsoft.com/office/drawing/2014/main" id="{A2162FF0-94F1-49D7-844A-BDDF763CB789}"/>
              </a:ext>
            </a:extLst>
          </p:cNvPr>
          <p:cNvSpPr txBox="1"/>
          <p:nvPr/>
        </p:nvSpPr>
        <p:spPr>
          <a:xfrm>
            <a:off x="9185813" y="6153770"/>
            <a:ext cx="2650084" cy="461665"/>
          </a:xfrm>
          <a:prstGeom prst="rect">
            <a:avLst/>
          </a:prstGeom>
          <a:noFill/>
        </p:spPr>
        <p:txBody>
          <a:bodyPr wrap="none" rtlCol="0">
            <a:spAutoFit/>
          </a:bodyPr>
          <a:lstStyle/>
          <a:p>
            <a:r>
              <a:rPr lang="nl-NL" sz="2400" dirty="0"/>
              <a:t>Activiteitenbesluit</a:t>
            </a:r>
          </a:p>
        </p:txBody>
      </p:sp>
    </p:spTree>
    <p:extLst>
      <p:ext uri="{BB962C8B-B14F-4D97-AF65-F5344CB8AC3E}">
        <p14:creationId xmlns:p14="http://schemas.microsoft.com/office/powerpoint/2010/main" val="1098159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05698" y="1480702"/>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sp>
        <p:nvSpPr>
          <p:cNvPr id="2" name="Rechthoek 1">
            <a:extLst>
              <a:ext uri="{FF2B5EF4-FFF2-40B4-BE49-F238E27FC236}">
                <a16:creationId xmlns:a16="http://schemas.microsoft.com/office/drawing/2014/main" id="{B748B3DE-1831-487A-AFA4-EA77A11A8872}"/>
              </a:ext>
            </a:extLst>
          </p:cNvPr>
          <p:cNvSpPr/>
          <p:nvPr/>
        </p:nvSpPr>
        <p:spPr>
          <a:xfrm>
            <a:off x="568283" y="4524104"/>
            <a:ext cx="8878186" cy="1815882"/>
          </a:xfrm>
          <a:prstGeom prst="rect">
            <a:avLst/>
          </a:prstGeom>
        </p:spPr>
        <p:txBody>
          <a:bodyPr wrap="square">
            <a:spAutoFit/>
          </a:bodyPr>
          <a:lstStyle/>
          <a:p>
            <a:pPr marL="285750" indent="-285750">
              <a:buFont typeface="Wingdings" panose="05000000000000000000" pitchFamily="2" charset="2"/>
              <a:buChar char="Ø"/>
            </a:pPr>
            <a:r>
              <a:rPr lang="nl-NL" sz="1600" dirty="0">
                <a:solidFill>
                  <a:srgbClr val="222222"/>
                </a:solidFill>
                <a:latin typeface="Arial" panose="020B0604020202020204" pitchFamily="34" charset="0"/>
              </a:rPr>
              <a:t>Het </a:t>
            </a:r>
            <a:r>
              <a:rPr lang="nl-NL" sz="1600" b="1" dirty="0">
                <a:solidFill>
                  <a:srgbClr val="222222"/>
                </a:solidFill>
                <a:latin typeface="Arial" panose="020B0604020202020204" pitchFamily="34" charset="0"/>
              </a:rPr>
              <a:t>Activiteitenbesluit milieubeheer</a:t>
            </a:r>
            <a:r>
              <a:rPr lang="nl-NL" sz="1600" dirty="0">
                <a:solidFill>
                  <a:srgbClr val="222222"/>
                </a:solidFill>
                <a:latin typeface="Arial" panose="020B0604020202020204" pitchFamily="34" charset="0"/>
              </a:rPr>
              <a:t> is sinds 1 januari 2013 de officiële benaming voor het Nederlandse </a:t>
            </a:r>
            <a:r>
              <a:rPr lang="nl-NL" sz="1600" i="1" dirty="0">
                <a:solidFill>
                  <a:srgbClr val="222222"/>
                </a:solidFill>
                <a:latin typeface="Arial" panose="020B0604020202020204" pitchFamily="34" charset="0"/>
              </a:rPr>
              <a:t>Besluit algemene regels voor inrichtingen milieubeheer</a:t>
            </a:r>
            <a:r>
              <a:rPr lang="nl-NL" sz="1600" dirty="0">
                <a:solidFill>
                  <a:srgbClr val="222222"/>
                </a:solidFill>
                <a:latin typeface="Arial" panose="020B0604020202020204" pitchFamily="34" charset="0"/>
              </a:rPr>
              <a:t>. De naam van dit besluit werd binnen overheidsorganisaties vaak afgekort tot </a:t>
            </a:r>
            <a:r>
              <a:rPr lang="nl-NL" sz="1600" i="1" dirty="0" err="1">
                <a:solidFill>
                  <a:srgbClr val="222222"/>
                </a:solidFill>
                <a:latin typeface="Arial" panose="020B0604020202020204" pitchFamily="34" charset="0"/>
              </a:rPr>
              <a:t>Barim</a:t>
            </a:r>
            <a:r>
              <a:rPr lang="nl-NL" sz="1600" dirty="0">
                <a:solidFill>
                  <a:srgbClr val="222222"/>
                </a:solidFill>
                <a:latin typeface="Arial" panose="020B0604020202020204" pitchFamily="34" charset="0"/>
              </a:rPr>
              <a:t>. </a:t>
            </a:r>
          </a:p>
          <a:p>
            <a:pPr marL="285750" indent="-285750">
              <a:buFont typeface="Wingdings" panose="05000000000000000000" pitchFamily="2" charset="2"/>
              <a:buChar char="Ø"/>
            </a:pPr>
            <a:r>
              <a:rPr lang="nl-NL" sz="1600" dirty="0">
                <a:solidFill>
                  <a:srgbClr val="222222"/>
                </a:solidFill>
                <a:latin typeface="Arial" panose="020B0604020202020204" pitchFamily="34" charset="0"/>
              </a:rPr>
              <a:t>Het is een algemene maatregel van bestuur (AMVB) ter ondersteuning van de </a:t>
            </a:r>
            <a:r>
              <a:rPr lang="nl-NL" sz="1600" dirty="0">
                <a:solidFill>
                  <a:srgbClr val="0B0080"/>
                </a:solidFill>
                <a:latin typeface="Arial" panose="020B0604020202020204" pitchFamily="34" charset="0"/>
                <a:hlinkClick r:id="rId2" tooltip="Wet milieubeheer"/>
              </a:rPr>
              <a:t>Wet milieubeheer</a:t>
            </a:r>
            <a:r>
              <a:rPr lang="nl-NL" sz="1600" dirty="0">
                <a:solidFill>
                  <a:srgbClr val="222222"/>
                </a:solidFill>
                <a:latin typeface="Arial" panose="020B0604020202020204" pitchFamily="34" charset="0"/>
              </a:rPr>
              <a:t> (1 januari 2008) en de </a:t>
            </a:r>
            <a:r>
              <a:rPr lang="nl-NL" sz="1600" dirty="0">
                <a:solidFill>
                  <a:srgbClr val="0B0080"/>
                </a:solidFill>
                <a:latin typeface="Arial" panose="020B0604020202020204" pitchFamily="34" charset="0"/>
                <a:hlinkClick r:id="rId3" tooltip="Waterwet"/>
              </a:rPr>
              <a:t>Waterwet</a:t>
            </a:r>
            <a:r>
              <a:rPr lang="nl-NL" sz="1600" dirty="0">
                <a:solidFill>
                  <a:srgbClr val="222222"/>
                </a:solidFill>
                <a:latin typeface="Arial" panose="020B0604020202020204" pitchFamily="34" charset="0"/>
              </a:rPr>
              <a:t>. </a:t>
            </a:r>
          </a:p>
          <a:p>
            <a:pPr marL="285750" indent="-285750">
              <a:buFont typeface="Wingdings" panose="05000000000000000000" pitchFamily="2" charset="2"/>
              <a:buChar char="Ø"/>
            </a:pPr>
            <a:r>
              <a:rPr lang="nl-NL" sz="1600" dirty="0">
                <a:solidFill>
                  <a:srgbClr val="222222"/>
                </a:solidFill>
                <a:latin typeface="Arial" panose="020B0604020202020204" pitchFamily="34" charset="0"/>
              </a:rPr>
              <a:t>Het besluit stelt algemene regels voor bedrijven die onder de Wet milieubeheer vallen en voorheen een </a:t>
            </a:r>
            <a:r>
              <a:rPr lang="nl-NL" sz="1600" dirty="0">
                <a:solidFill>
                  <a:srgbClr val="0B0080"/>
                </a:solidFill>
                <a:latin typeface="Arial" panose="020B0604020202020204" pitchFamily="34" charset="0"/>
                <a:hlinkClick r:id="rId4" tooltip="Milieuvergunning"/>
              </a:rPr>
              <a:t>milieuvergunning</a:t>
            </a:r>
            <a:r>
              <a:rPr lang="nl-NL" sz="1600" dirty="0">
                <a:solidFill>
                  <a:srgbClr val="222222"/>
                </a:solidFill>
                <a:latin typeface="Arial" panose="020B0604020202020204" pitchFamily="34" charset="0"/>
              </a:rPr>
              <a:t> nodig hadden. </a:t>
            </a:r>
            <a:endParaRPr lang="nl-NL" sz="1600" b="0" i="0" dirty="0">
              <a:solidFill>
                <a:srgbClr val="222222"/>
              </a:solidFill>
              <a:effectLst/>
              <a:latin typeface="Arial" panose="020B0604020202020204" pitchFamily="34" charset="0"/>
            </a:endParaRPr>
          </a:p>
        </p:txBody>
      </p:sp>
      <p:sp>
        <p:nvSpPr>
          <p:cNvPr id="3" name="Rechthoek 2">
            <a:extLst>
              <a:ext uri="{FF2B5EF4-FFF2-40B4-BE49-F238E27FC236}">
                <a16:creationId xmlns:a16="http://schemas.microsoft.com/office/drawing/2014/main" id="{6036803B-D595-4E6B-90E6-6F604383ECD7}"/>
              </a:ext>
            </a:extLst>
          </p:cNvPr>
          <p:cNvSpPr/>
          <p:nvPr/>
        </p:nvSpPr>
        <p:spPr>
          <a:xfrm>
            <a:off x="596626" y="3763625"/>
            <a:ext cx="4485972" cy="461665"/>
          </a:xfrm>
          <a:prstGeom prst="rect">
            <a:avLst/>
          </a:prstGeom>
        </p:spPr>
        <p:txBody>
          <a:bodyPr wrap="none">
            <a:spAutoFit/>
          </a:bodyPr>
          <a:lstStyle/>
          <a:p>
            <a:r>
              <a:rPr lang="nl-NL" sz="2400" dirty="0">
                <a:solidFill>
                  <a:srgbClr val="000000"/>
                </a:solidFill>
                <a:latin typeface="Linux Libertine"/>
              </a:rPr>
              <a:t>Activiteitenbesluit milieubeheer:</a:t>
            </a:r>
            <a:endParaRPr lang="nl-NL" sz="2400" b="0" i="0" dirty="0">
              <a:solidFill>
                <a:srgbClr val="000000"/>
              </a:solidFill>
              <a:effectLst/>
              <a:latin typeface="Linux Libertine"/>
            </a:endParaRPr>
          </a:p>
        </p:txBody>
      </p:sp>
      <p:pic>
        <p:nvPicPr>
          <p:cNvPr id="1026" name="Picture 2" descr="Afbeeldingsresultaat voor activiteitenbesluit">
            <a:extLst>
              <a:ext uri="{FF2B5EF4-FFF2-40B4-BE49-F238E27FC236}">
                <a16:creationId xmlns:a16="http://schemas.microsoft.com/office/drawing/2014/main" id="{03462245-3A36-4E1E-AAAA-7A0CB074F1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648" y="692898"/>
            <a:ext cx="4696047" cy="3281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8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10286" y="1086769"/>
            <a:ext cx="8860221" cy="3908762"/>
          </a:xfrm>
          <a:prstGeom prst="rect">
            <a:avLst/>
          </a:prstGeom>
          <a:noFill/>
        </p:spPr>
        <p:txBody>
          <a:bodyPr wrap="square" rtlCol="0">
            <a:spAutoFit/>
          </a:bodyPr>
          <a:lstStyle/>
          <a:p>
            <a:endParaRPr lang="nl-NL" dirty="0"/>
          </a:p>
          <a:p>
            <a:endParaRPr lang="nl-NL" dirty="0"/>
          </a:p>
          <a:p>
            <a:endParaRPr lang="nl-NL" dirty="0"/>
          </a:p>
          <a:p>
            <a:pPr marL="285750" indent="-285750">
              <a:buFont typeface="Wingdings" panose="05000000000000000000" pitchFamily="2" charset="2"/>
              <a:buChar char="Ø"/>
            </a:pPr>
            <a:r>
              <a:rPr lang="nl-NL" sz="3600" dirty="0"/>
              <a:t>Voorstel rondje.</a:t>
            </a:r>
          </a:p>
          <a:p>
            <a:pPr marL="285750" indent="-285750">
              <a:buFont typeface="Wingdings" panose="05000000000000000000" pitchFamily="2" charset="2"/>
              <a:buChar char="Ø"/>
            </a:pPr>
            <a:endParaRPr lang="nl-NL" sz="2400" dirty="0"/>
          </a:p>
          <a:p>
            <a:pPr marL="742950" lvl="1" indent="-285750">
              <a:buFont typeface="Wingdings" panose="05000000000000000000" pitchFamily="2" charset="2"/>
              <a:buChar char="Ø"/>
            </a:pPr>
            <a:r>
              <a:rPr lang="nl-NL" sz="2000" dirty="0"/>
              <a:t>Wie ben je,</a:t>
            </a:r>
          </a:p>
          <a:p>
            <a:pPr marL="742950" lvl="1" indent="-285750">
              <a:buFont typeface="Wingdings" panose="05000000000000000000" pitchFamily="2" charset="2"/>
              <a:buChar char="Ø"/>
            </a:pPr>
            <a:r>
              <a:rPr lang="nl-NL" sz="2000" dirty="0"/>
              <a:t>Waar loop je stage,</a:t>
            </a:r>
          </a:p>
          <a:p>
            <a:pPr marL="742950" lvl="1" indent="-285750">
              <a:buFont typeface="Wingdings" panose="05000000000000000000" pitchFamily="2" charset="2"/>
              <a:buChar char="Ø"/>
            </a:pPr>
            <a:r>
              <a:rPr lang="nl-NL" sz="2000" dirty="0"/>
              <a:t>Hobby`s</a:t>
            </a:r>
          </a:p>
          <a:p>
            <a:pPr marL="742950" lvl="1" indent="-285750">
              <a:buFont typeface="Wingdings" panose="05000000000000000000" pitchFamily="2" charset="2"/>
              <a:buChar char="Ø"/>
            </a:pPr>
            <a:r>
              <a:rPr lang="nl-NL" sz="2000" dirty="0"/>
              <a:t>Ect.</a:t>
            </a:r>
          </a:p>
          <a:p>
            <a:pPr marL="742950" lvl="1" indent="-285750">
              <a:buFont typeface="Wingdings" panose="05000000000000000000" pitchFamily="2" charset="2"/>
              <a:buChar char="Ø"/>
            </a:pPr>
            <a:endParaRPr lang="nl-NL" dirty="0"/>
          </a:p>
          <a:p>
            <a:pPr marL="742950" lvl="1" indent="-285750">
              <a:buFont typeface="Wingdings" panose="05000000000000000000" pitchFamily="2" charset="2"/>
              <a:buChar char="Ø"/>
            </a:pPr>
            <a:endParaRPr lang="nl-NL" dirty="0"/>
          </a:p>
          <a:p>
            <a:endParaRPr lang="nl-NL" dirty="0"/>
          </a:p>
        </p:txBody>
      </p:sp>
      <p:pic>
        <p:nvPicPr>
          <p:cNvPr id="2050"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776" y="1633530"/>
            <a:ext cx="4053575" cy="359093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4" name="Tekstvak 3">
            <a:extLst>
              <a:ext uri="{FF2B5EF4-FFF2-40B4-BE49-F238E27FC236}">
                <a16:creationId xmlns:a16="http://schemas.microsoft.com/office/drawing/2014/main" id="{2209466D-28C2-0336-F52D-AB152DA58EF1}"/>
              </a:ext>
            </a:extLst>
          </p:cNvPr>
          <p:cNvSpPr txBox="1"/>
          <p:nvPr/>
        </p:nvSpPr>
        <p:spPr>
          <a:xfrm>
            <a:off x="709864" y="2011840"/>
            <a:ext cx="6100010" cy="1200329"/>
          </a:xfrm>
          <a:prstGeom prst="rect">
            <a:avLst/>
          </a:prstGeom>
          <a:noFill/>
        </p:spPr>
        <p:txBody>
          <a:bodyPr wrap="square">
            <a:spAutoFit/>
          </a:bodyPr>
          <a:lstStyle/>
          <a:p>
            <a:r>
              <a:rPr lang="nl-NL" b="0" i="0" dirty="0">
                <a:solidFill>
                  <a:srgbClr val="202124"/>
                </a:solidFill>
                <a:effectLst/>
                <a:latin typeface="arial" panose="020B0604020202020204" pitchFamily="34" charset="0"/>
              </a:rPr>
              <a:t>Een stage, ook wel </a:t>
            </a:r>
            <a:r>
              <a:rPr lang="nl-NL" b="1" i="0" dirty="0">
                <a:solidFill>
                  <a:srgbClr val="202124"/>
                </a:solidFill>
                <a:effectLst/>
                <a:latin typeface="arial" panose="020B0604020202020204" pitchFamily="34" charset="0"/>
              </a:rPr>
              <a:t>beroepspraktijkvorming</a:t>
            </a:r>
            <a:r>
              <a:rPr lang="nl-NL" b="0" i="0" dirty="0">
                <a:solidFill>
                  <a:srgbClr val="202124"/>
                </a:solidFill>
                <a:effectLst/>
                <a:latin typeface="arial" panose="020B0604020202020204" pitchFamily="34" charset="0"/>
              </a:rPr>
              <a:t> (BPV)</a:t>
            </a:r>
          </a:p>
          <a:p>
            <a:endParaRPr lang="nl-NL" b="0" i="0" dirty="0">
              <a:solidFill>
                <a:srgbClr val="202124"/>
              </a:solidFill>
              <a:effectLst/>
              <a:latin typeface="arial" panose="020B0604020202020204" pitchFamily="34" charset="0"/>
            </a:endParaRPr>
          </a:p>
          <a:p>
            <a:pPr marL="742950" lvl="1" indent="-285750">
              <a:buFont typeface="Arial" panose="020B0604020202020204" pitchFamily="34" charset="0"/>
              <a:buChar char="•"/>
            </a:pPr>
            <a:r>
              <a:rPr lang="nl-NL" b="0" i="0" dirty="0">
                <a:solidFill>
                  <a:srgbClr val="202124"/>
                </a:solidFill>
                <a:effectLst/>
                <a:latin typeface="arial" panose="020B0604020202020204" pitchFamily="34" charset="0"/>
              </a:rPr>
              <a:t>is dé manier om kennis en vaardigheden op te 	doen in de praktijk. </a:t>
            </a:r>
            <a:endParaRPr lang="nl-NL" dirty="0"/>
          </a:p>
        </p:txBody>
      </p:sp>
      <p:sp>
        <p:nvSpPr>
          <p:cNvPr id="8" name="Tekstvak 7">
            <a:extLst>
              <a:ext uri="{FF2B5EF4-FFF2-40B4-BE49-F238E27FC236}">
                <a16:creationId xmlns:a16="http://schemas.microsoft.com/office/drawing/2014/main" id="{9EDF499E-7F86-F386-0732-2037BE01B22E}"/>
              </a:ext>
            </a:extLst>
          </p:cNvPr>
          <p:cNvSpPr txBox="1"/>
          <p:nvPr/>
        </p:nvSpPr>
        <p:spPr>
          <a:xfrm>
            <a:off x="1624264" y="4489155"/>
            <a:ext cx="6100010" cy="646331"/>
          </a:xfrm>
          <a:prstGeom prst="rect">
            <a:avLst/>
          </a:prstGeom>
          <a:noFill/>
        </p:spPr>
        <p:txBody>
          <a:bodyPr wrap="square">
            <a:spAutoFit/>
          </a:bodyPr>
          <a:lstStyle/>
          <a:p>
            <a:r>
              <a:rPr lang="nl-NL" dirty="0">
                <a:hlinkClick r:id="rId2"/>
              </a:rPr>
              <a:t>Glasteelt; Onderhouden gebouwen en terreinen - Lesmateriaal - Wikiwijs</a:t>
            </a:r>
            <a:endParaRPr lang="nl-NL" dirty="0"/>
          </a:p>
        </p:txBody>
      </p:sp>
      <p:sp>
        <p:nvSpPr>
          <p:cNvPr id="14" name="Tekstvak 13">
            <a:extLst>
              <a:ext uri="{FF2B5EF4-FFF2-40B4-BE49-F238E27FC236}">
                <a16:creationId xmlns:a16="http://schemas.microsoft.com/office/drawing/2014/main" id="{F65A07B8-7167-1296-5ADC-541E47CCDCD7}"/>
              </a:ext>
            </a:extLst>
          </p:cNvPr>
          <p:cNvSpPr txBox="1"/>
          <p:nvPr/>
        </p:nvSpPr>
        <p:spPr>
          <a:xfrm>
            <a:off x="1173079" y="3820422"/>
            <a:ext cx="6100010" cy="461665"/>
          </a:xfrm>
          <a:prstGeom prst="rect">
            <a:avLst/>
          </a:prstGeom>
          <a:noFill/>
        </p:spPr>
        <p:txBody>
          <a:bodyPr wrap="square">
            <a:spAutoFit/>
          </a:bodyPr>
          <a:lstStyle/>
          <a:p>
            <a:pPr algn="l"/>
            <a:r>
              <a:rPr lang="nl-NL" sz="2400" b="1" i="0" dirty="0">
                <a:solidFill>
                  <a:srgbClr val="008EBD"/>
                </a:solidFill>
                <a:effectLst/>
                <a:latin typeface="Arial" panose="020B0604020202020204" pitchFamily="34" charset="0"/>
              </a:rPr>
              <a:t>BPV opdrachten</a:t>
            </a:r>
          </a:p>
        </p:txBody>
      </p:sp>
      <p:pic>
        <p:nvPicPr>
          <p:cNvPr id="1026" name="Picture 2" descr="BPV Leerjaar 1">
            <a:extLst>
              <a:ext uri="{FF2B5EF4-FFF2-40B4-BE49-F238E27FC236}">
                <a16:creationId xmlns:a16="http://schemas.microsoft.com/office/drawing/2014/main" id="{197E447F-3A10-524C-B7C6-FE4B40F5C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358" y="604145"/>
            <a:ext cx="4184842" cy="332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6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3" name="Tekstvak 2">
            <a:extLst>
              <a:ext uri="{FF2B5EF4-FFF2-40B4-BE49-F238E27FC236}">
                <a16:creationId xmlns:a16="http://schemas.microsoft.com/office/drawing/2014/main" id="{B456E34F-E0BF-8BE6-573C-4C1C52BCE74F}"/>
              </a:ext>
            </a:extLst>
          </p:cNvPr>
          <p:cNvSpPr txBox="1"/>
          <p:nvPr/>
        </p:nvSpPr>
        <p:spPr>
          <a:xfrm>
            <a:off x="2195763" y="2967608"/>
            <a:ext cx="6100010" cy="369332"/>
          </a:xfrm>
          <a:prstGeom prst="rect">
            <a:avLst/>
          </a:prstGeom>
          <a:noFill/>
        </p:spPr>
        <p:txBody>
          <a:bodyPr wrap="square">
            <a:spAutoFit/>
          </a:bodyPr>
          <a:lstStyle/>
          <a:p>
            <a:r>
              <a:rPr lang="nl-NL">
                <a:hlinkClick r:id="rId2"/>
              </a:rPr>
              <a:t>Plantenkennis. - Lesmateriaal - Wikiwijs</a:t>
            </a:r>
            <a:endParaRPr lang="nl-NL" dirty="0"/>
          </a:p>
        </p:txBody>
      </p:sp>
      <p:sp>
        <p:nvSpPr>
          <p:cNvPr id="7" name="Tekstvak 6">
            <a:extLst>
              <a:ext uri="{FF2B5EF4-FFF2-40B4-BE49-F238E27FC236}">
                <a16:creationId xmlns:a16="http://schemas.microsoft.com/office/drawing/2014/main" id="{EB98E893-9F39-3B41-B11E-4250CAEF7C9A}"/>
              </a:ext>
            </a:extLst>
          </p:cNvPr>
          <p:cNvSpPr txBox="1"/>
          <p:nvPr/>
        </p:nvSpPr>
        <p:spPr>
          <a:xfrm>
            <a:off x="4626142" y="3617313"/>
            <a:ext cx="6100010" cy="461665"/>
          </a:xfrm>
          <a:prstGeom prst="rect">
            <a:avLst/>
          </a:prstGeom>
          <a:noFill/>
        </p:spPr>
        <p:txBody>
          <a:bodyPr wrap="square">
            <a:spAutoFit/>
          </a:bodyPr>
          <a:lstStyle/>
          <a:p>
            <a:r>
              <a:rPr lang="nl-NL" sz="2400" b="0" i="0" dirty="0">
                <a:solidFill>
                  <a:srgbClr val="000000"/>
                </a:solidFill>
                <a:effectLst/>
                <a:latin typeface="Times New Roman" panose="02020603050405020304" pitchFamily="18" charset="0"/>
              </a:rPr>
              <a:t>Kamerplanten 30 stuks</a:t>
            </a:r>
            <a:endParaRPr lang="nl-NL" sz="2400" dirty="0"/>
          </a:p>
        </p:txBody>
      </p:sp>
      <p:sp>
        <p:nvSpPr>
          <p:cNvPr id="9" name="AutoShape 2">
            <a:extLst>
              <a:ext uri="{FF2B5EF4-FFF2-40B4-BE49-F238E27FC236}">
                <a16:creationId xmlns:a16="http://schemas.microsoft.com/office/drawing/2014/main" id="{C4688F9C-6647-25FE-CAB6-2EAFDC476A8E}"/>
              </a:ext>
            </a:extLst>
          </p:cNvPr>
          <p:cNvSpPr>
            <a:spLocks noChangeAspect="1" noChangeArrowheads="1"/>
          </p:cNvSpPr>
          <p:nvPr/>
        </p:nvSpPr>
        <p:spPr bwMode="auto">
          <a:xfrm>
            <a:off x="5943600" y="34290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2" name="Picture 4" descr="Guzmania Hope – Kokerplant – Kamerplant – Onderhoudsvriendelijk – ⌀12 cm – ↕35-45 cm - ">
            <a:extLst>
              <a:ext uri="{FF2B5EF4-FFF2-40B4-BE49-F238E27FC236}">
                <a16:creationId xmlns:a16="http://schemas.microsoft.com/office/drawing/2014/main" id="{39E8E184-6042-3612-5163-FDDDB6E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810" y="244460"/>
            <a:ext cx="3184540" cy="31845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 makkelijke kamerplanten - deze sterke planten wil je hebben">
            <a:extLst>
              <a:ext uri="{FF2B5EF4-FFF2-40B4-BE49-F238E27FC236}">
                <a16:creationId xmlns:a16="http://schemas.microsoft.com/office/drawing/2014/main" id="{F879A995-655E-583D-E979-A6209DA35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69" y="4078978"/>
            <a:ext cx="4875296" cy="242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91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B0BE3D-4AEA-41CC-AF97-EED5C8894CD7}"/>
              </a:ext>
            </a:extLst>
          </p:cNvPr>
          <p:cNvSpPr/>
          <p:nvPr/>
        </p:nvSpPr>
        <p:spPr>
          <a:xfrm>
            <a:off x="704369" y="391847"/>
            <a:ext cx="2523448" cy="1200329"/>
          </a:xfrm>
          <a:prstGeom prst="rect">
            <a:avLst/>
          </a:prstGeom>
        </p:spPr>
        <p:txBody>
          <a:bodyPr wrap="none">
            <a:spAutoFit/>
          </a:bodyPr>
          <a:lstStyle/>
          <a:p>
            <a:r>
              <a:rPr lang="nl-NL" sz="4000" dirty="0"/>
              <a:t>Periode 7 </a:t>
            </a:r>
          </a:p>
          <a:p>
            <a:pPr marL="571500" indent="-571500">
              <a:buFont typeface="Wingdings" panose="05000000000000000000" pitchFamily="2" charset="2"/>
              <a:buChar char="Ø"/>
            </a:pPr>
            <a:r>
              <a:rPr lang="nl-NL" sz="3200" dirty="0"/>
              <a:t>Les 1</a:t>
            </a:r>
          </a:p>
        </p:txBody>
      </p:sp>
      <p:sp>
        <p:nvSpPr>
          <p:cNvPr id="4" name="Rechthoek 3">
            <a:extLst>
              <a:ext uri="{FF2B5EF4-FFF2-40B4-BE49-F238E27FC236}">
                <a16:creationId xmlns:a16="http://schemas.microsoft.com/office/drawing/2014/main" id="{86CD52CE-99FF-453C-931D-70A2DA415B63}"/>
              </a:ext>
            </a:extLst>
          </p:cNvPr>
          <p:cNvSpPr/>
          <p:nvPr/>
        </p:nvSpPr>
        <p:spPr>
          <a:xfrm>
            <a:off x="3724296" y="2466781"/>
            <a:ext cx="6310041" cy="2308324"/>
          </a:xfrm>
          <a:prstGeom prst="rect">
            <a:avLst/>
          </a:prstGeom>
        </p:spPr>
        <p:txBody>
          <a:bodyPr wrap="square">
            <a:spAutoFit/>
          </a:bodyPr>
          <a:lstStyle/>
          <a:p>
            <a:pPr marL="109728" indent="0">
              <a:buNone/>
            </a:pPr>
            <a:r>
              <a:rPr lang="nl-NL" b="1" dirty="0"/>
              <a:t>Opdracht niveau 2</a:t>
            </a:r>
          </a:p>
          <a:p>
            <a:pPr marL="852678" lvl="1" indent="-285750">
              <a:buFont typeface="Wingdings" panose="05000000000000000000" pitchFamily="2" charset="2"/>
              <a:buChar char="Ø"/>
            </a:pPr>
            <a:r>
              <a:rPr lang="nl-NL" dirty="0"/>
              <a:t>Maak de lesbrief over bescherming van de planten hoofdstuk 1 bladzijde 1 - 9 </a:t>
            </a:r>
          </a:p>
          <a:p>
            <a:pPr marL="395478" indent="-285750">
              <a:buFont typeface="Wingdings" panose="05000000000000000000" pitchFamily="2" charset="2"/>
              <a:buChar char="Ø"/>
            </a:pPr>
            <a:endParaRPr lang="nl-NL" dirty="0"/>
          </a:p>
          <a:p>
            <a:pPr marL="395478" indent="-285750">
              <a:buFont typeface="Wingdings" panose="05000000000000000000" pitchFamily="2" charset="2"/>
              <a:buChar char="Ø"/>
            </a:pPr>
            <a:endParaRPr lang="nl-NL" dirty="0"/>
          </a:p>
          <a:p>
            <a:pPr marL="109728"/>
            <a:r>
              <a:rPr lang="nl-NL" b="1" dirty="0"/>
              <a:t>Opdracht niveau 3&amp;4: </a:t>
            </a:r>
          </a:p>
          <a:p>
            <a:pPr marL="852678" lvl="1" indent="-285750">
              <a:buFont typeface="Wingdings" panose="05000000000000000000" pitchFamily="2" charset="2"/>
              <a:buChar char="Ø"/>
            </a:pPr>
            <a:r>
              <a:rPr lang="nl-NL" dirty="0"/>
              <a:t>Maak de lesbrief over Kassenbouw en omgeving hoofdstuk 1</a:t>
            </a:r>
          </a:p>
        </p:txBody>
      </p:sp>
    </p:spTree>
    <p:extLst>
      <p:ext uri="{BB962C8B-B14F-4D97-AF65-F5344CB8AC3E}">
        <p14:creationId xmlns:p14="http://schemas.microsoft.com/office/powerpoint/2010/main" val="253112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581A476-5B49-435D-B4EC-6EA5C80D2CF3}"/>
              </a:ext>
            </a:extLst>
          </p:cNvPr>
          <p:cNvSpPr/>
          <p:nvPr/>
        </p:nvSpPr>
        <p:spPr>
          <a:xfrm>
            <a:off x="1130488" y="444638"/>
            <a:ext cx="1802096" cy="830997"/>
          </a:xfrm>
          <a:prstGeom prst="rect">
            <a:avLst/>
          </a:prstGeom>
        </p:spPr>
        <p:txBody>
          <a:bodyPr wrap="none">
            <a:spAutoFit/>
          </a:bodyPr>
          <a:lstStyle/>
          <a:p>
            <a:r>
              <a:rPr lang="nl-NL" sz="2800" b="1" dirty="0"/>
              <a:t>Periode 7</a:t>
            </a:r>
          </a:p>
          <a:p>
            <a:pPr marL="571500" indent="-571500">
              <a:buFont typeface="Wingdings" panose="05000000000000000000" pitchFamily="2" charset="2"/>
              <a:buChar char="Ø"/>
            </a:pPr>
            <a:r>
              <a:rPr lang="nl-NL" sz="2000" dirty="0"/>
              <a:t>Les 1</a:t>
            </a:r>
          </a:p>
        </p:txBody>
      </p:sp>
      <p:sp>
        <p:nvSpPr>
          <p:cNvPr id="2" name="Rechthoek 1">
            <a:extLst>
              <a:ext uri="{FF2B5EF4-FFF2-40B4-BE49-F238E27FC236}">
                <a16:creationId xmlns:a16="http://schemas.microsoft.com/office/drawing/2014/main" id="{B76E47CE-3A2B-43A6-BEF8-2803085BFE99}"/>
              </a:ext>
            </a:extLst>
          </p:cNvPr>
          <p:cNvSpPr/>
          <p:nvPr/>
        </p:nvSpPr>
        <p:spPr>
          <a:xfrm>
            <a:off x="1850397" y="1987034"/>
            <a:ext cx="7810471" cy="584775"/>
          </a:xfrm>
          <a:prstGeom prst="rect">
            <a:avLst/>
          </a:prstGeom>
        </p:spPr>
        <p:txBody>
          <a:bodyPr wrap="none">
            <a:spAutoFit/>
          </a:bodyPr>
          <a:lstStyle/>
          <a:p>
            <a:pPr marL="109728" indent="0">
              <a:buNone/>
            </a:pPr>
            <a:r>
              <a:rPr lang="nl-NL" sz="3200" dirty="0"/>
              <a:t>Evaluatie/reflectie: Informatie verzamelen</a:t>
            </a:r>
          </a:p>
        </p:txBody>
      </p:sp>
      <p:pic>
        <p:nvPicPr>
          <p:cNvPr id="4" name="Picture 2">
            <a:extLst>
              <a:ext uri="{FF2B5EF4-FFF2-40B4-BE49-F238E27FC236}">
                <a16:creationId xmlns:a16="http://schemas.microsoft.com/office/drawing/2014/main" id="{80762773-BB19-44D1-A229-BEA551848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277" y="2943994"/>
            <a:ext cx="6517445" cy="177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a:extLst>
              <a:ext uri="{FF2B5EF4-FFF2-40B4-BE49-F238E27FC236}">
                <a16:creationId xmlns:a16="http://schemas.microsoft.com/office/drawing/2014/main" id="{1FBDD851-7ADE-4D85-A5AB-C0D24B385969}"/>
              </a:ext>
            </a:extLst>
          </p:cNvPr>
          <p:cNvSpPr/>
          <p:nvPr/>
        </p:nvSpPr>
        <p:spPr>
          <a:xfrm>
            <a:off x="1322352" y="5663684"/>
            <a:ext cx="9547294" cy="584775"/>
          </a:xfrm>
          <a:prstGeom prst="rect">
            <a:avLst/>
          </a:prstGeom>
        </p:spPr>
        <p:txBody>
          <a:bodyPr wrap="none">
            <a:spAutoFit/>
          </a:bodyPr>
          <a:lstStyle/>
          <a:p>
            <a:pPr marL="109728" indent="0">
              <a:buNone/>
            </a:pPr>
            <a:r>
              <a:rPr lang="nl-NL" sz="3200" dirty="0"/>
              <a:t>Wat ging goed en wat kan de volgende keer beter?</a:t>
            </a:r>
          </a:p>
        </p:txBody>
      </p:sp>
    </p:spTree>
    <p:extLst>
      <p:ext uri="{BB962C8B-B14F-4D97-AF65-F5344CB8AC3E}">
        <p14:creationId xmlns:p14="http://schemas.microsoft.com/office/powerpoint/2010/main" val="251456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5640" y="1628801"/>
            <a:ext cx="8229600" cy="4525963"/>
          </a:xfrm>
        </p:spPr>
        <p:txBody>
          <a:bodyPr>
            <a:normAutofit/>
          </a:bodyPr>
          <a:lstStyle/>
          <a:p>
            <a:pPr marL="109728" indent="0">
              <a:buNone/>
            </a:pPr>
            <a:r>
              <a:rPr lang="nl-NL" dirty="0"/>
              <a:t>Verzamelarrangement</a:t>
            </a:r>
          </a:p>
          <a:p>
            <a:pPr marL="109728" indent="0">
              <a:buNone/>
            </a:pPr>
            <a:r>
              <a:rPr lang="nl-NL" dirty="0"/>
              <a:t>Lesbrief</a:t>
            </a:r>
          </a:p>
          <a:p>
            <a:pPr marL="109728" indent="0">
              <a:buNone/>
            </a:pPr>
            <a:r>
              <a:rPr lang="nl-NL" dirty="0"/>
              <a:t>BPV opdracht</a:t>
            </a:r>
          </a:p>
          <a:p>
            <a:pPr marL="109728" indent="0">
              <a:buNone/>
            </a:pPr>
            <a:r>
              <a:rPr lang="nl-NL" dirty="0"/>
              <a:t>Excursies</a:t>
            </a:r>
          </a:p>
          <a:p>
            <a:pPr marL="109728" indent="0">
              <a:buNone/>
            </a:pPr>
            <a:r>
              <a:rPr lang="nl-NL" dirty="0"/>
              <a:t>Praktijk</a:t>
            </a:r>
          </a:p>
          <a:p>
            <a:pPr marL="109728" indent="0">
              <a:buNone/>
            </a:pPr>
            <a:r>
              <a:rPr lang="nl-NL" dirty="0"/>
              <a:t>Plantenkennis</a:t>
            </a:r>
          </a:p>
          <a:p>
            <a:pPr marL="109728" indent="0">
              <a:buNone/>
            </a:pPr>
            <a:r>
              <a:rPr lang="nl-NL" dirty="0"/>
              <a:t>Rooster</a:t>
            </a:r>
          </a:p>
          <a:p>
            <a:pPr marL="109728" indent="0">
              <a:buNone/>
            </a:pPr>
            <a:r>
              <a:rPr lang="nl-NL" dirty="0"/>
              <a:t>Toetsen</a:t>
            </a:r>
          </a:p>
          <a:p>
            <a:pPr marL="109728" indent="0">
              <a:buNone/>
            </a:pPr>
            <a:endParaRPr lang="nl-NL" dirty="0"/>
          </a:p>
        </p:txBody>
      </p:sp>
      <p:sp>
        <p:nvSpPr>
          <p:cNvPr id="2" name="Title 1"/>
          <p:cNvSpPr>
            <a:spLocks noGrp="1"/>
          </p:cNvSpPr>
          <p:nvPr>
            <p:ph type="title"/>
          </p:nvPr>
        </p:nvSpPr>
        <p:spPr/>
        <p:txBody>
          <a:bodyPr/>
          <a:lstStyle/>
          <a:p>
            <a:r>
              <a:rPr lang="nl-NL" dirty="0"/>
              <a:t>Introductie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endParaRPr lang="nl-NL" dirty="0"/>
          </a:p>
          <a:p>
            <a:pPr marL="109728" indent="0">
              <a:buNone/>
            </a:pPr>
            <a:endParaRPr lang="nl-NL" dirty="0"/>
          </a:p>
        </p:txBody>
      </p:sp>
      <p:sp>
        <p:nvSpPr>
          <p:cNvPr id="2" name="Title 1"/>
          <p:cNvSpPr>
            <a:spLocks noGrp="1"/>
          </p:cNvSpPr>
          <p:nvPr>
            <p:ph type="title"/>
          </p:nvPr>
        </p:nvSpPr>
        <p:spPr/>
        <p:txBody>
          <a:bodyPr/>
          <a:lstStyle/>
          <a:p>
            <a:r>
              <a:rPr lang="nl-NL" dirty="0"/>
              <a:t>Introductie</a:t>
            </a:r>
          </a:p>
        </p:txBody>
      </p:sp>
      <p:pic>
        <p:nvPicPr>
          <p:cNvPr id="5" name="Afbeelding 4">
            <a:extLst>
              <a:ext uri="{FF2B5EF4-FFF2-40B4-BE49-F238E27FC236}">
                <a16:creationId xmlns:a16="http://schemas.microsoft.com/office/drawing/2014/main" id="{5E2D96E6-F47F-455D-9941-17FA8DD4758E}"/>
              </a:ext>
            </a:extLst>
          </p:cNvPr>
          <p:cNvPicPr>
            <a:picLocks noChangeAspect="1"/>
          </p:cNvPicPr>
          <p:nvPr/>
        </p:nvPicPr>
        <p:blipFill>
          <a:blip r:embed="rId3"/>
          <a:stretch>
            <a:fillRect/>
          </a:stretch>
        </p:blipFill>
        <p:spPr>
          <a:xfrm>
            <a:off x="1878360" y="2276872"/>
            <a:ext cx="8435280" cy="3266638"/>
          </a:xfrm>
          <a:prstGeom prst="rect">
            <a:avLst/>
          </a:prstGeom>
        </p:spPr>
      </p:pic>
    </p:spTree>
    <p:extLst>
      <p:ext uri="{BB962C8B-B14F-4D97-AF65-F5344CB8AC3E}">
        <p14:creationId xmlns:p14="http://schemas.microsoft.com/office/powerpoint/2010/main" val="48638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155574" y="719179"/>
            <a:ext cx="5303055" cy="769441"/>
          </a:xfrm>
          <a:prstGeom prst="rect">
            <a:avLst/>
          </a:prstGeom>
          <a:noFill/>
        </p:spPr>
        <p:txBody>
          <a:bodyPr wrap="none" rtlCol="0">
            <a:spAutoFit/>
          </a:bodyPr>
          <a:lstStyle/>
          <a:p>
            <a:r>
              <a:rPr lang="nl-NL" sz="4400" dirty="0"/>
              <a:t>Plantenteelt </a:t>
            </a:r>
            <a:r>
              <a:rPr lang="nl-NL" sz="4400" dirty="0" err="1"/>
              <a:t>vakdag</a:t>
            </a:r>
            <a:r>
              <a:rPr lang="nl-NL" sz="4400" dirty="0"/>
              <a:t> </a:t>
            </a:r>
          </a:p>
        </p:txBody>
      </p:sp>
      <p:pic>
        <p:nvPicPr>
          <p:cNvPr id="1028" name="Picture 4" descr="http://www.vermeulenkassen.nl/images/referenties/kassenbouw/vermeulen-kassenbouw-03.jpg">
            <a:extLst>
              <a:ext uri="{FF2B5EF4-FFF2-40B4-BE49-F238E27FC236}">
                <a16:creationId xmlns:a16="http://schemas.microsoft.com/office/drawing/2014/main" id="{C8F896B6-D0BD-4194-9718-9DEE25DCD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471" y="1627073"/>
            <a:ext cx="3095625" cy="23241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30" name="Picture 6" descr="http://www.vermeulenkassen.nl/images/referenties/kassenbouw/vermeulen-kassenbouw-07.jpg">
            <a:extLst>
              <a:ext uri="{FF2B5EF4-FFF2-40B4-BE49-F238E27FC236}">
                <a16:creationId xmlns:a16="http://schemas.microsoft.com/office/drawing/2014/main" id="{D601764A-4E38-4275-B4F6-4931ECC4F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40" y="4341251"/>
            <a:ext cx="3003383" cy="22548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8" descr="Gerelateerde afbeelding">
            <a:extLst>
              <a:ext uri="{FF2B5EF4-FFF2-40B4-BE49-F238E27FC236}">
                <a16:creationId xmlns:a16="http://schemas.microsoft.com/office/drawing/2014/main" id="{880B5131-247E-4542-965E-B81635DA3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806" y="3568853"/>
            <a:ext cx="5262199" cy="2849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Afbeeldingsresultaat voor inrichting kas">
            <a:extLst>
              <a:ext uri="{FF2B5EF4-FFF2-40B4-BE49-F238E27FC236}">
                <a16:creationId xmlns:a16="http://schemas.microsoft.com/office/drawing/2014/main" id="{35CBBD5D-0A64-4EC3-B8C0-7659E6E11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467" y="440042"/>
            <a:ext cx="5136876" cy="29034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6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158054" y="649705"/>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pic>
        <p:nvPicPr>
          <p:cNvPr id="2050" name="Picture 2" descr="Afbeeldingsresultaat voor ontwerp van kas">
            <a:extLst>
              <a:ext uri="{FF2B5EF4-FFF2-40B4-BE49-F238E27FC236}">
                <a16:creationId xmlns:a16="http://schemas.microsoft.com/office/drawing/2014/main" id="{E21D5B0B-FE71-4545-8A7C-DF724E009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48" y="4008424"/>
            <a:ext cx="5001878" cy="27377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ontwerp van kas">
            <a:extLst>
              <a:ext uri="{FF2B5EF4-FFF2-40B4-BE49-F238E27FC236}">
                <a16:creationId xmlns:a16="http://schemas.microsoft.com/office/drawing/2014/main" id="{AB1B70D7-C43A-469B-AF33-FA3700EBD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206" y="1480702"/>
            <a:ext cx="6714497" cy="279770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61382D28-7487-4C1B-8CB7-C7C9CA62EC29}"/>
              </a:ext>
            </a:extLst>
          </p:cNvPr>
          <p:cNvSpPr txBox="1"/>
          <p:nvPr/>
        </p:nvSpPr>
        <p:spPr>
          <a:xfrm>
            <a:off x="5574397" y="5054132"/>
            <a:ext cx="4544834" cy="646331"/>
          </a:xfrm>
          <a:prstGeom prst="rect">
            <a:avLst/>
          </a:prstGeom>
          <a:noFill/>
        </p:spPr>
        <p:txBody>
          <a:bodyPr wrap="none" rtlCol="0">
            <a:spAutoFit/>
          </a:bodyPr>
          <a:lstStyle/>
          <a:p>
            <a:r>
              <a:rPr lang="nl-NL" sz="3600" dirty="0"/>
              <a:t>Ontwerp van een kas</a:t>
            </a:r>
          </a:p>
        </p:txBody>
      </p:sp>
    </p:spTree>
    <p:extLst>
      <p:ext uri="{BB962C8B-B14F-4D97-AF65-F5344CB8AC3E}">
        <p14:creationId xmlns:p14="http://schemas.microsoft.com/office/powerpoint/2010/main" val="2406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158054" y="649705"/>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pic>
        <p:nvPicPr>
          <p:cNvPr id="5122" name="Picture 2" descr="Afbeeldingsresultaat voor ontwerp van kas">
            <a:extLst>
              <a:ext uri="{FF2B5EF4-FFF2-40B4-BE49-F238E27FC236}">
                <a16:creationId xmlns:a16="http://schemas.microsoft.com/office/drawing/2014/main" id="{37983AA1-91EE-435A-9306-AB5B527F1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979" y="1831807"/>
            <a:ext cx="7232357" cy="406366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9E7D0C57-D533-4EF4-8681-E240A836EA8E}"/>
              </a:ext>
            </a:extLst>
          </p:cNvPr>
          <p:cNvSpPr txBox="1"/>
          <p:nvPr/>
        </p:nvSpPr>
        <p:spPr>
          <a:xfrm>
            <a:off x="1467852" y="6174056"/>
            <a:ext cx="5995552" cy="461665"/>
          </a:xfrm>
          <a:prstGeom prst="rect">
            <a:avLst/>
          </a:prstGeom>
          <a:noFill/>
        </p:spPr>
        <p:txBody>
          <a:bodyPr wrap="none" rtlCol="0">
            <a:spAutoFit/>
          </a:bodyPr>
          <a:lstStyle/>
          <a:p>
            <a:r>
              <a:rPr lang="nl-NL" sz="2400" dirty="0"/>
              <a:t>Beleidsnota doorgroeigebied glastuinbouw</a:t>
            </a:r>
          </a:p>
        </p:txBody>
      </p:sp>
      <p:sp>
        <p:nvSpPr>
          <p:cNvPr id="3" name="Tekstvak 2">
            <a:extLst>
              <a:ext uri="{FF2B5EF4-FFF2-40B4-BE49-F238E27FC236}">
                <a16:creationId xmlns:a16="http://schemas.microsoft.com/office/drawing/2014/main" id="{91033547-4A34-4B80-983D-F34A6747B415}"/>
              </a:ext>
            </a:extLst>
          </p:cNvPr>
          <p:cNvSpPr txBox="1"/>
          <p:nvPr/>
        </p:nvSpPr>
        <p:spPr>
          <a:xfrm>
            <a:off x="8927683" y="4541922"/>
            <a:ext cx="2310064" cy="1200329"/>
          </a:xfrm>
          <a:prstGeom prst="rect">
            <a:avLst/>
          </a:prstGeom>
          <a:noFill/>
        </p:spPr>
        <p:txBody>
          <a:bodyPr wrap="square" rtlCol="0">
            <a:spAutoFit/>
          </a:bodyPr>
          <a:lstStyle/>
          <a:p>
            <a:r>
              <a:rPr lang="nl-NL" sz="2400" dirty="0"/>
              <a:t>Inpassen in het agrarisch landschap</a:t>
            </a:r>
          </a:p>
        </p:txBody>
      </p:sp>
      <p:pic>
        <p:nvPicPr>
          <p:cNvPr id="4" name="Afbeelding 3">
            <a:extLst>
              <a:ext uri="{FF2B5EF4-FFF2-40B4-BE49-F238E27FC236}">
                <a16:creationId xmlns:a16="http://schemas.microsoft.com/office/drawing/2014/main" id="{889DE40C-B089-4D3A-84BD-C02559E689B3}"/>
              </a:ext>
            </a:extLst>
          </p:cNvPr>
          <p:cNvPicPr>
            <a:picLocks noChangeAspect="1"/>
          </p:cNvPicPr>
          <p:nvPr/>
        </p:nvPicPr>
        <p:blipFill>
          <a:blip r:embed="rId3"/>
          <a:stretch>
            <a:fillRect/>
          </a:stretch>
        </p:blipFill>
        <p:spPr>
          <a:xfrm>
            <a:off x="8927683" y="1115749"/>
            <a:ext cx="3106490" cy="2091377"/>
          </a:xfrm>
          <a:prstGeom prst="rect">
            <a:avLst/>
          </a:prstGeom>
          <a:ln>
            <a:noFill/>
          </a:ln>
          <a:effectLst>
            <a:softEdge rad="112500"/>
          </a:effectLst>
        </p:spPr>
      </p:pic>
    </p:spTree>
    <p:extLst>
      <p:ext uri="{BB962C8B-B14F-4D97-AF65-F5344CB8AC3E}">
        <p14:creationId xmlns:p14="http://schemas.microsoft.com/office/powerpoint/2010/main" val="404824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7" name="Rechthoek 6">
            <a:extLst>
              <a:ext uri="{FF2B5EF4-FFF2-40B4-BE49-F238E27FC236}">
                <a16:creationId xmlns:a16="http://schemas.microsoft.com/office/drawing/2014/main" id="{48020118-8255-49CA-87EB-BC65A520B981}"/>
              </a:ext>
            </a:extLst>
          </p:cNvPr>
          <p:cNvSpPr/>
          <p:nvPr/>
        </p:nvSpPr>
        <p:spPr>
          <a:xfrm>
            <a:off x="355631" y="1777041"/>
            <a:ext cx="9338223" cy="1938992"/>
          </a:xfrm>
          <a:prstGeom prst="rect">
            <a:avLst/>
          </a:prstGeom>
        </p:spPr>
        <p:txBody>
          <a:bodyPr wrap="square">
            <a:spAutoFit/>
          </a:bodyPr>
          <a:lstStyle/>
          <a:p>
            <a:r>
              <a:rPr lang="nl-NL" sz="2400" dirty="0">
                <a:latin typeface="-apple-system"/>
              </a:rPr>
              <a:t>Venlokas of breedkapper:</a:t>
            </a:r>
          </a:p>
          <a:p>
            <a:endParaRPr lang="nl-NL" sz="2400" dirty="0">
              <a:latin typeface="-apple-system"/>
            </a:endParaRPr>
          </a:p>
          <a:p>
            <a:r>
              <a:rPr lang="nl-NL" dirty="0"/>
              <a:t>De Venlokas en de breedkapper zijn de twee belangrijkste en meest gebouwde kastypes in Nederland. Dat neemt niet weg dat elke kas die wij bouwen anders is. Meestal wel met de Venlokas of de breedkapper als basis. Voor de  belangrijkste kenmerken en verschillen tussen de twee kastypen zie de side van Thechnokas.</a:t>
            </a:r>
            <a:endParaRPr lang="nl-NL" sz="2400" i="0" dirty="0">
              <a:effectLst/>
              <a:latin typeface="-apple-system"/>
            </a:endParaRPr>
          </a:p>
        </p:txBody>
      </p:sp>
      <p:sp>
        <p:nvSpPr>
          <p:cNvPr id="8" name="Rechthoek 7">
            <a:extLst>
              <a:ext uri="{FF2B5EF4-FFF2-40B4-BE49-F238E27FC236}">
                <a16:creationId xmlns:a16="http://schemas.microsoft.com/office/drawing/2014/main" id="{4D0D03E4-AC71-4745-806A-C916BC371C63}"/>
              </a:ext>
            </a:extLst>
          </p:cNvPr>
          <p:cNvSpPr/>
          <p:nvPr/>
        </p:nvSpPr>
        <p:spPr>
          <a:xfrm>
            <a:off x="528084" y="6208295"/>
            <a:ext cx="8764772" cy="369332"/>
          </a:xfrm>
          <a:prstGeom prst="rect">
            <a:avLst/>
          </a:prstGeom>
        </p:spPr>
        <p:txBody>
          <a:bodyPr wrap="square">
            <a:spAutoFit/>
          </a:bodyPr>
          <a:lstStyle/>
          <a:p>
            <a:r>
              <a:rPr lang="nl-NL" dirty="0">
                <a:hlinkClick r:id="rId2"/>
              </a:rPr>
              <a:t>https://technokas.nl/smart-greenhouses/kassenbouw/venlokas-of-breedkapper/</a:t>
            </a:r>
            <a:endParaRPr lang="nl-NL" dirty="0"/>
          </a:p>
        </p:txBody>
      </p:sp>
      <p:pic>
        <p:nvPicPr>
          <p:cNvPr id="9" name="Afbeelding 8">
            <a:extLst>
              <a:ext uri="{FF2B5EF4-FFF2-40B4-BE49-F238E27FC236}">
                <a16:creationId xmlns:a16="http://schemas.microsoft.com/office/drawing/2014/main" id="{EECC56C0-D164-458F-9149-2B681EC6BF44}"/>
              </a:ext>
            </a:extLst>
          </p:cNvPr>
          <p:cNvPicPr>
            <a:picLocks noChangeAspect="1"/>
          </p:cNvPicPr>
          <p:nvPr/>
        </p:nvPicPr>
        <p:blipFill>
          <a:blip r:embed="rId3"/>
          <a:stretch>
            <a:fillRect/>
          </a:stretch>
        </p:blipFill>
        <p:spPr>
          <a:xfrm>
            <a:off x="763549" y="5110247"/>
            <a:ext cx="2401025" cy="963048"/>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Afbeeldingsresultaat voor venlo kassen">
            <a:extLst>
              <a:ext uri="{FF2B5EF4-FFF2-40B4-BE49-F238E27FC236}">
                <a16:creationId xmlns:a16="http://schemas.microsoft.com/office/drawing/2014/main" id="{491B4D3E-B3B3-466C-850D-C10FA222A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250" y="649705"/>
            <a:ext cx="2828925" cy="161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Afbeeldingsresultaat voor breedkaPPER">
            <a:extLst>
              <a:ext uri="{FF2B5EF4-FFF2-40B4-BE49-F238E27FC236}">
                <a16:creationId xmlns:a16="http://schemas.microsoft.com/office/drawing/2014/main" id="{B4DED231-442E-43CC-A84A-64A4947ADE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7200" y="3919444"/>
            <a:ext cx="2466975" cy="184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61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AEA8B8C-D875-4844-A4A9-54E5943A4A60}"/>
              </a:ext>
            </a:extLst>
          </p:cNvPr>
          <p:cNvSpPr txBox="1"/>
          <p:nvPr/>
        </p:nvSpPr>
        <p:spPr>
          <a:xfrm>
            <a:off x="1046748" y="649705"/>
            <a:ext cx="2000869" cy="830997"/>
          </a:xfrm>
          <a:prstGeom prst="rect">
            <a:avLst/>
          </a:prstGeom>
          <a:noFill/>
        </p:spPr>
        <p:txBody>
          <a:bodyPr wrap="none" rtlCol="0">
            <a:spAutoFit/>
          </a:bodyPr>
          <a:lstStyle/>
          <a:p>
            <a:r>
              <a:rPr lang="nl-NL" sz="2800" b="1" dirty="0"/>
              <a:t>Periode 7  </a:t>
            </a:r>
          </a:p>
          <a:p>
            <a:pPr marL="742950" lvl="1" indent="-285750">
              <a:buFont typeface="Wingdings" panose="05000000000000000000" pitchFamily="2" charset="2"/>
              <a:buChar char="Ø"/>
            </a:pPr>
            <a:r>
              <a:rPr lang="nl-NL" sz="2000" dirty="0"/>
              <a:t>Les1</a:t>
            </a:r>
          </a:p>
        </p:txBody>
      </p:sp>
      <p:sp>
        <p:nvSpPr>
          <p:cNvPr id="6" name="Tekstvak 5">
            <a:extLst>
              <a:ext uri="{FF2B5EF4-FFF2-40B4-BE49-F238E27FC236}">
                <a16:creationId xmlns:a16="http://schemas.microsoft.com/office/drawing/2014/main" id="{1D6AAA30-2FE2-4B97-978C-7FCC70046838}"/>
              </a:ext>
            </a:extLst>
          </p:cNvPr>
          <p:cNvSpPr txBox="1"/>
          <p:nvPr/>
        </p:nvSpPr>
        <p:spPr>
          <a:xfrm>
            <a:off x="4158054" y="649705"/>
            <a:ext cx="4525598" cy="523220"/>
          </a:xfrm>
          <a:prstGeom prst="rect">
            <a:avLst/>
          </a:prstGeom>
          <a:noFill/>
        </p:spPr>
        <p:txBody>
          <a:bodyPr wrap="none" rtlCol="0">
            <a:spAutoFit/>
          </a:bodyPr>
          <a:lstStyle/>
          <a:p>
            <a:r>
              <a:rPr lang="nl-NL" sz="2800" b="1" dirty="0"/>
              <a:t>K</a:t>
            </a:r>
            <a:r>
              <a:rPr lang="nl-NL" sz="2800" dirty="0"/>
              <a:t>askwaliteit en </a:t>
            </a:r>
            <a:r>
              <a:rPr lang="nl-NL" sz="2800" b="1" dirty="0"/>
              <a:t>R</a:t>
            </a:r>
            <a:r>
              <a:rPr lang="nl-NL" sz="2800" dirty="0"/>
              <a:t>egelingen</a:t>
            </a:r>
          </a:p>
        </p:txBody>
      </p:sp>
      <p:pic>
        <p:nvPicPr>
          <p:cNvPr id="3" name="Onlinemedia 2" title="Zo werkt aardwarmte (geothermie)">
            <a:hlinkClick r:id="" action="ppaction://media"/>
            <a:extLst>
              <a:ext uri="{FF2B5EF4-FFF2-40B4-BE49-F238E27FC236}">
                <a16:creationId xmlns:a16="http://schemas.microsoft.com/office/drawing/2014/main" id="{48501F7B-D8AF-4F54-9FE4-F895DC13BE5B}"/>
              </a:ext>
            </a:extLst>
          </p:cNvPr>
          <p:cNvPicPr>
            <a:picLocks noRot="1" noChangeAspect="1"/>
          </p:cNvPicPr>
          <p:nvPr>
            <a:videoFile r:link="rId1"/>
          </p:nvPr>
        </p:nvPicPr>
        <p:blipFill>
          <a:blip r:embed="rId3"/>
          <a:stretch>
            <a:fillRect/>
          </a:stretch>
        </p:blipFill>
        <p:spPr>
          <a:xfrm>
            <a:off x="3494486" y="1421550"/>
            <a:ext cx="7137600" cy="4014900"/>
          </a:xfrm>
          <a:prstGeom prst="rect">
            <a:avLst/>
          </a:prstGeom>
        </p:spPr>
      </p:pic>
      <p:sp>
        <p:nvSpPr>
          <p:cNvPr id="4" name="Rechthoek 3">
            <a:extLst>
              <a:ext uri="{FF2B5EF4-FFF2-40B4-BE49-F238E27FC236}">
                <a16:creationId xmlns:a16="http://schemas.microsoft.com/office/drawing/2014/main" id="{2A884F72-D023-479A-AA19-7C31DB58DE01}"/>
              </a:ext>
            </a:extLst>
          </p:cNvPr>
          <p:cNvSpPr/>
          <p:nvPr/>
        </p:nvSpPr>
        <p:spPr>
          <a:xfrm>
            <a:off x="5533149" y="6228166"/>
            <a:ext cx="5288627" cy="369332"/>
          </a:xfrm>
          <a:prstGeom prst="rect">
            <a:avLst/>
          </a:prstGeom>
        </p:spPr>
        <p:txBody>
          <a:bodyPr wrap="none">
            <a:spAutoFit/>
          </a:bodyPr>
          <a:lstStyle/>
          <a:p>
            <a:r>
              <a:rPr lang="nl-NL" dirty="0">
                <a:latin typeface="Roboto"/>
              </a:rPr>
              <a:t>Aardwarmte of geothermie door </a:t>
            </a:r>
            <a:r>
              <a:rPr lang="nl-NL" dirty="0" err="1">
                <a:latin typeface="Roboto"/>
              </a:rPr>
              <a:t>Hydreco</a:t>
            </a:r>
            <a:r>
              <a:rPr lang="nl-NL" dirty="0">
                <a:latin typeface="Roboto"/>
              </a:rPr>
              <a:t> </a:t>
            </a:r>
            <a:r>
              <a:rPr lang="nl-NL" dirty="0" err="1">
                <a:latin typeface="Roboto"/>
              </a:rPr>
              <a:t>Geomec</a:t>
            </a:r>
            <a:endParaRPr lang="nl-NL" b="0" i="0" dirty="0">
              <a:effectLst/>
              <a:latin typeface="Roboto"/>
            </a:endParaRPr>
          </a:p>
        </p:txBody>
      </p:sp>
      <p:pic>
        <p:nvPicPr>
          <p:cNvPr id="8" name="Afbeelding 7">
            <a:extLst>
              <a:ext uri="{FF2B5EF4-FFF2-40B4-BE49-F238E27FC236}">
                <a16:creationId xmlns:a16="http://schemas.microsoft.com/office/drawing/2014/main" id="{FA6E47B1-2BA3-4BEB-AC15-2393DEFC2176}"/>
              </a:ext>
            </a:extLst>
          </p:cNvPr>
          <p:cNvPicPr>
            <a:picLocks noChangeAspect="1"/>
          </p:cNvPicPr>
          <p:nvPr/>
        </p:nvPicPr>
        <p:blipFill>
          <a:blip r:embed="rId4"/>
          <a:stretch>
            <a:fillRect/>
          </a:stretch>
        </p:blipFill>
        <p:spPr>
          <a:xfrm>
            <a:off x="752535" y="5498431"/>
            <a:ext cx="2752725" cy="762000"/>
          </a:xfrm>
          <a:prstGeom prst="rect">
            <a:avLst/>
          </a:prstGeom>
        </p:spPr>
      </p:pic>
    </p:spTree>
    <p:extLst>
      <p:ext uri="{BB962C8B-B14F-4D97-AF65-F5344CB8AC3E}">
        <p14:creationId xmlns:p14="http://schemas.microsoft.com/office/powerpoint/2010/main" val="291610594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mbo zone</Template>
  <TotalTime>467</TotalTime>
  <Words>801</Words>
  <Application>Microsoft Office PowerPoint</Application>
  <PresentationFormat>Breedbeeld</PresentationFormat>
  <Paragraphs>126</Paragraphs>
  <Slides>23</Slides>
  <Notes>2</Notes>
  <HiddenSlides>0</HiddenSlides>
  <MMClips>2</MMClips>
  <ScaleCrop>false</ScaleCrop>
  <HeadingPairs>
    <vt:vector size="6" baseType="variant">
      <vt:variant>
        <vt:lpstr>Gebruikte lettertypen</vt:lpstr>
      </vt:variant>
      <vt:variant>
        <vt:i4>14</vt:i4>
      </vt:variant>
      <vt:variant>
        <vt:lpstr>Thema</vt:lpstr>
      </vt:variant>
      <vt:variant>
        <vt:i4>1</vt:i4>
      </vt:variant>
      <vt:variant>
        <vt:lpstr>Diatitels</vt:lpstr>
      </vt:variant>
      <vt:variant>
        <vt:i4>23</vt:i4>
      </vt:variant>
    </vt:vector>
  </HeadingPairs>
  <TitlesOfParts>
    <vt:vector size="38" baseType="lpstr">
      <vt:lpstr>-apple-system</vt:lpstr>
      <vt:lpstr>Arial</vt:lpstr>
      <vt:lpstr>Arial</vt:lpstr>
      <vt:lpstr>Calibri</vt:lpstr>
      <vt:lpstr>FFMaxWebLight</vt:lpstr>
      <vt:lpstr>Linux Libertine</vt:lpstr>
      <vt:lpstr>LT500</vt:lpstr>
      <vt:lpstr>Open Sans</vt:lpstr>
      <vt:lpstr>proxima-nova-alt</vt:lpstr>
      <vt:lpstr>Raleway</vt:lpstr>
      <vt:lpstr>Roboto</vt:lpstr>
      <vt:lpstr>Times New Roman</vt:lpstr>
      <vt:lpstr>unit-rounded</vt:lpstr>
      <vt:lpstr>Wingdings</vt:lpstr>
      <vt:lpstr>Kantoorthema</vt:lpstr>
      <vt:lpstr>PowerPoint-presentatie</vt:lpstr>
      <vt:lpstr>PowerPoint-presentatie</vt:lpstr>
      <vt:lpstr>Introductie</vt:lpstr>
      <vt:lpstr>Introductie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Bertus Boer</cp:lastModifiedBy>
  <cp:revision>32</cp:revision>
  <dcterms:created xsi:type="dcterms:W3CDTF">2019-07-05T08:09:53Z</dcterms:created>
  <dcterms:modified xsi:type="dcterms:W3CDTF">2022-09-07T09:35:59Z</dcterms:modified>
</cp:coreProperties>
</file>